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83" r:id="rId7"/>
    <p:sldId id="270" r:id="rId8"/>
    <p:sldId id="261" r:id="rId9"/>
    <p:sldId id="262" r:id="rId10"/>
  </p:sldIdLst>
  <p:sldSz cx="7556500" cy="10693400"/>
  <p:notesSz cx="6858000" cy="9144000"/>
  <p:embeddedFontLst>
    <p:embeddedFont>
      <p:font typeface="Arimo" panose="020B0604020202020204" charset="0"/>
      <p:regular r:id="rId12"/>
    </p:embeddedFont>
    <p:embeddedFont>
      <p:font typeface="Arimo Bold" panose="020B0604020202020204" charset="0"/>
      <p:regular r:id="rId13"/>
    </p:embeddedFont>
    <p:embeddedFont>
      <p:font typeface="Baskerville Old Face" panose="02020602080505020303" pitchFamily="18" charset="0"/>
      <p:regular r:id="rId14"/>
    </p:embeddedFont>
    <p:embeddedFont>
      <p:font typeface="Montserrat" panose="00000500000000000000" pitchFamily="2" charset="0"/>
      <p:regular r:id="rId15"/>
      <p:bold r:id="rId16"/>
    </p:embeddedFont>
    <p:embeddedFont>
      <p:font typeface="Montserrat Bold" panose="00000800000000000000" charset="0"/>
      <p:regular r:id="rId17"/>
    </p:embeddedFont>
    <p:embeddedFont>
      <p:font typeface="Montserrat Ultra-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100" d="100"/>
          <a:sy n="100" d="100"/>
        </p:scale>
        <p:origin x="1445" y="-1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A7F05-0B9E-4266-AD7A-9918467A065A}" type="datetimeFigureOut">
              <a:rPr lang="en-US" smtClean="0"/>
              <a:t>5/27/2025</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FF6BA-955C-4D9B-99DB-4CA505C6803F}" type="slidenum">
              <a:rPr lang="en-US" smtClean="0"/>
              <a:t>‹#›</a:t>
            </a:fld>
            <a:endParaRPr lang="en-US"/>
          </a:p>
        </p:txBody>
      </p:sp>
    </p:spTree>
    <p:extLst>
      <p:ext uri="{BB962C8B-B14F-4D97-AF65-F5344CB8AC3E}">
        <p14:creationId xmlns:p14="http://schemas.microsoft.com/office/powerpoint/2010/main" val="3380908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9FF6BA-955C-4D9B-99DB-4CA505C6803F}" type="slidenum">
              <a:rPr lang="en-US" smtClean="0"/>
              <a:t>7</a:t>
            </a:fld>
            <a:endParaRPr lang="en-US"/>
          </a:p>
        </p:txBody>
      </p:sp>
    </p:spTree>
    <p:extLst>
      <p:ext uri="{BB962C8B-B14F-4D97-AF65-F5344CB8AC3E}">
        <p14:creationId xmlns:p14="http://schemas.microsoft.com/office/powerpoint/2010/main" val="879230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jadeerunited.com/"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4857" t="-1069" r="-4237" b="-1069"/>
            </a:stretch>
          </a:blipFill>
        </p:spPr>
      </p:sp>
      <p:grpSp>
        <p:nvGrpSpPr>
          <p:cNvPr id="3" name="Group 3"/>
          <p:cNvGrpSpPr/>
          <p:nvPr/>
        </p:nvGrpSpPr>
        <p:grpSpPr>
          <a:xfrm>
            <a:off x="-401081" y="9017531"/>
            <a:ext cx="8362161" cy="1832222"/>
            <a:chOff x="0" y="0"/>
            <a:chExt cx="2996810" cy="656627"/>
          </a:xfrm>
        </p:grpSpPr>
        <p:sp>
          <p:nvSpPr>
            <p:cNvPr id="4" name="Freeform 4"/>
            <p:cNvSpPr/>
            <p:nvPr/>
          </p:nvSpPr>
          <p:spPr>
            <a:xfrm>
              <a:off x="0" y="0"/>
              <a:ext cx="2996810" cy="656627"/>
            </a:xfrm>
            <a:custGeom>
              <a:avLst/>
              <a:gdLst/>
              <a:ahLst/>
              <a:cxnLst/>
              <a:rect l="l" t="t" r="r" b="b"/>
              <a:pathLst>
                <a:path w="2996810" h="656627">
                  <a:moveTo>
                    <a:pt x="0" y="0"/>
                  </a:moveTo>
                  <a:lnTo>
                    <a:pt x="2996810" y="0"/>
                  </a:lnTo>
                  <a:lnTo>
                    <a:pt x="2996810" y="656627"/>
                  </a:lnTo>
                  <a:lnTo>
                    <a:pt x="0" y="656627"/>
                  </a:lnTo>
                  <a:close/>
                </a:path>
              </a:pathLst>
            </a:custGeom>
            <a:solidFill>
              <a:srgbClr val="414B3B"/>
            </a:solidFill>
          </p:spPr>
        </p:sp>
        <p:sp>
          <p:nvSpPr>
            <p:cNvPr id="5" name="TextBox 5"/>
            <p:cNvSpPr txBox="1"/>
            <p:nvPr/>
          </p:nvSpPr>
          <p:spPr>
            <a:xfrm>
              <a:off x="0" y="-28575"/>
              <a:ext cx="2996810" cy="685202"/>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170081" y="0"/>
            <a:ext cx="1852162" cy="1724297"/>
          </a:xfrm>
          <a:custGeom>
            <a:avLst/>
            <a:gdLst/>
            <a:ahLst/>
            <a:cxnLst/>
            <a:rect l="l" t="t" r="r" b="b"/>
            <a:pathLst>
              <a:path w="1852162" h="1724297">
                <a:moveTo>
                  <a:pt x="0" y="0"/>
                </a:moveTo>
                <a:lnTo>
                  <a:pt x="1852162" y="0"/>
                </a:lnTo>
                <a:lnTo>
                  <a:pt x="1852162" y="1724297"/>
                </a:lnTo>
                <a:lnTo>
                  <a:pt x="0" y="1724297"/>
                </a:lnTo>
                <a:lnTo>
                  <a:pt x="0" y="0"/>
                </a:lnTo>
                <a:close/>
              </a:path>
            </a:pathLst>
          </a:custGeom>
          <a:blipFill>
            <a:blip r:embed="rId3"/>
            <a:stretch>
              <a:fillRect t="-144111" b="-155275"/>
            </a:stretch>
          </a:blipFill>
        </p:spPr>
      </p:sp>
      <p:sp>
        <p:nvSpPr>
          <p:cNvPr id="7" name="Freeform 7"/>
          <p:cNvSpPr/>
          <p:nvPr/>
        </p:nvSpPr>
        <p:spPr>
          <a:xfrm>
            <a:off x="363606" y="4537113"/>
            <a:ext cx="1318475" cy="2159089"/>
          </a:xfrm>
          <a:custGeom>
            <a:avLst/>
            <a:gdLst/>
            <a:ahLst/>
            <a:cxnLst/>
            <a:rect l="l" t="t" r="r" b="b"/>
            <a:pathLst>
              <a:path w="1318475" h="2159089">
                <a:moveTo>
                  <a:pt x="0" y="0"/>
                </a:moveTo>
                <a:lnTo>
                  <a:pt x="1318475" y="0"/>
                </a:lnTo>
                <a:lnTo>
                  <a:pt x="1318475" y="2159089"/>
                </a:lnTo>
                <a:lnTo>
                  <a:pt x="0" y="2159089"/>
                </a:lnTo>
                <a:lnTo>
                  <a:pt x="0" y="0"/>
                </a:lnTo>
                <a:close/>
              </a:path>
            </a:pathLst>
          </a:custGeom>
          <a:blipFill>
            <a:blip r:embed="rId4">
              <a:alphaModFix amt="77000"/>
            </a:blip>
            <a:stretch>
              <a:fillRect/>
            </a:stretch>
          </a:blipFill>
        </p:spPr>
      </p:sp>
      <p:sp>
        <p:nvSpPr>
          <p:cNvPr id="8" name="TextBox 8"/>
          <p:cNvSpPr txBox="1"/>
          <p:nvPr/>
        </p:nvSpPr>
        <p:spPr>
          <a:xfrm>
            <a:off x="756000" y="6165822"/>
            <a:ext cx="3918290" cy="704798"/>
          </a:xfrm>
          <a:prstGeom prst="rect">
            <a:avLst/>
          </a:prstGeom>
        </p:spPr>
        <p:txBody>
          <a:bodyPr lIns="0" tIns="0" rIns="0" bIns="0" rtlCol="0" anchor="t">
            <a:spAutoFit/>
          </a:bodyPr>
          <a:lstStyle/>
          <a:p>
            <a:pPr algn="l">
              <a:lnSpc>
                <a:spcPts val="5777"/>
              </a:lnSpc>
            </a:pPr>
            <a:r>
              <a:rPr lang="en-US" sz="4127" b="1">
                <a:solidFill>
                  <a:srgbClr val="FFFFFF"/>
                </a:solidFill>
                <a:latin typeface="Montserrat Ultra-Bold"/>
                <a:ea typeface="Montserrat Ultra-Bold"/>
                <a:cs typeface="Montserrat Ultra-Bold"/>
                <a:sym typeface="Montserrat Ultra-Bold"/>
              </a:rPr>
              <a:t>JADEER </a:t>
            </a:r>
          </a:p>
        </p:txBody>
      </p:sp>
      <p:sp>
        <p:nvSpPr>
          <p:cNvPr id="9" name="TextBox 9"/>
          <p:cNvSpPr txBox="1"/>
          <p:nvPr/>
        </p:nvSpPr>
        <p:spPr>
          <a:xfrm>
            <a:off x="756000" y="6572377"/>
            <a:ext cx="5718154" cy="1094599"/>
          </a:xfrm>
          <a:prstGeom prst="rect">
            <a:avLst/>
          </a:prstGeom>
        </p:spPr>
        <p:txBody>
          <a:bodyPr lIns="0" tIns="0" rIns="0" bIns="0" rtlCol="0" anchor="t">
            <a:spAutoFit/>
          </a:bodyPr>
          <a:lstStyle/>
          <a:p>
            <a:pPr algn="l">
              <a:lnSpc>
                <a:spcPts val="8967"/>
              </a:lnSpc>
            </a:pPr>
            <a:r>
              <a:rPr lang="en-US" sz="6405" b="1">
                <a:solidFill>
                  <a:srgbClr val="FFFFFF"/>
                </a:solidFill>
                <a:latin typeface="Montserrat Ultra-Bold"/>
                <a:ea typeface="Montserrat Ultra-Bold"/>
                <a:cs typeface="Montserrat Ultra-Bold"/>
                <a:sym typeface="Montserrat Ultra-Bold"/>
              </a:rPr>
              <a:t>UNITED </a:t>
            </a:r>
          </a:p>
        </p:txBody>
      </p:sp>
      <p:sp>
        <p:nvSpPr>
          <p:cNvPr id="10" name="TextBox 10"/>
          <p:cNvSpPr txBox="1"/>
          <p:nvPr/>
        </p:nvSpPr>
        <p:spPr>
          <a:xfrm>
            <a:off x="465220" y="9588210"/>
            <a:ext cx="4209070" cy="487904"/>
          </a:xfrm>
          <a:prstGeom prst="rect">
            <a:avLst/>
          </a:prstGeom>
        </p:spPr>
        <p:txBody>
          <a:bodyPr lIns="0" tIns="0" rIns="0" bIns="0" rtlCol="0" anchor="t">
            <a:spAutoFit/>
          </a:bodyPr>
          <a:lstStyle/>
          <a:p>
            <a:pPr algn="ctr">
              <a:lnSpc>
                <a:spcPts val="1982"/>
              </a:lnSpc>
            </a:pPr>
            <a:r>
              <a:rPr lang="en-US" sz="1416" b="1">
                <a:solidFill>
                  <a:srgbClr val="FFFFFF"/>
                </a:solidFill>
                <a:latin typeface="Montserrat Ultra-Bold"/>
                <a:ea typeface="Montserrat Ultra-Bold"/>
                <a:cs typeface="Montserrat Ultra-Bold"/>
                <a:sym typeface="Montserrat Ultra-Bold"/>
              </a:rPr>
              <a:t>TRANSPORTATION SOLUTIONS THAT DRIVE BUSINESS SUCCESS AND SUSTAINABILITY</a:t>
            </a:r>
          </a:p>
        </p:txBody>
      </p:sp>
      <p:sp>
        <p:nvSpPr>
          <p:cNvPr id="11" name="TextBox 11"/>
          <p:cNvSpPr txBox="1"/>
          <p:nvPr/>
        </p:nvSpPr>
        <p:spPr>
          <a:xfrm>
            <a:off x="4965070" y="9671891"/>
            <a:ext cx="1838930" cy="174559"/>
          </a:xfrm>
          <a:prstGeom prst="rect">
            <a:avLst/>
          </a:prstGeom>
        </p:spPr>
        <p:txBody>
          <a:bodyPr lIns="0" tIns="0" rIns="0" bIns="0" rtlCol="0" anchor="t">
            <a:spAutoFit/>
          </a:bodyPr>
          <a:lstStyle/>
          <a:p>
            <a:pPr algn="r">
              <a:lnSpc>
                <a:spcPts val="1403"/>
              </a:lnSpc>
            </a:pPr>
            <a:r>
              <a:rPr lang="en-US" sz="1002">
                <a:solidFill>
                  <a:srgbClr val="FFFFFF"/>
                </a:solidFill>
                <a:latin typeface="Montserrat"/>
                <a:ea typeface="Montserrat"/>
                <a:cs typeface="Montserrat"/>
                <a:sym typeface="Montserrat"/>
              </a:rPr>
              <a:t>www.Jadeerunited.com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5832" y="-49491"/>
            <a:ext cx="8043236" cy="4023966"/>
            <a:chOff x="0" y="0"/>
            <a:chExt cx="10724315" cy="5365288"/>
          </a:xfrm>
        </p:grpSpPr>
        <p:pic>
          <p:nvPicPr>
            <p:cNvPr id="3" name="Picture 3"/>
            <p:cNvPicPr>
              <a:picLocks noChangeAspect="1"/>
            </p:cNvPicPr>
            <p:nvPr/>
          </p:nvPicPr>
          <p:blipFill>
            <a:blip r:embed="rId2"/>
            <a:srcRect t="24985" b="24985"/>
            <a:stretch>
              <a:fillRect/>
            </a:stretch>
          </p:blipFill>
          <p:spPr>
            <a:xfrm>
              <a:off x="0" y="0"/>
              <a:ext cx="10724315" cy="5365288"/>
            </a:xfrm>
            <a:prstGeom prst="rect">
              <a:avLst/>
            </a:prstGeom>
          </p:spPr>
        </p:pic>
      </p:grpSp>
      <p:grpSp>
        <p:nvGrpSpPr>
          <p:cNvPr id="4" name="Group 4"/>
          <p:cNvGrpSpPr/>
          <p:nvPr/>
        </p:nvGrpSpPr>
        <p:grpSpPr>
          <a:xfrm>
            <a:off x="-241618" y="9443401"/>
            <a:ext cx="8043236" cy="507855"/>
            <a:chOff x="0" y="0"/>
            <a:chExt cx="2709333" cy="171069"/>
          </a:xfrm>
        </p:grpSpPr>
        <p:sp>
          <p:nvSpPr>
            <p:cNvPr id="5" name="Freeform 5"/>
            <p:cNvSpPr/>
            <p:nvPr/>
          </p:nvSpPr>
          <p:spPr>
            <a:xfrm>
              <a:off x="0" y="0"/>
              <a:ext cx="2709333" cy="171069"/>
            </a:xfrm>
            <a:custGeom>
              <a:avLst/>
              <a:gdLst/>
              <a:ahLst/>
              <a:cxnLst/>
              <a:rect l="l" t="t" r="r" b="b"/>
              <a:pathLst>
                <a:path w="2709333" h="171069">
                  <a:moveTo>
                    <a:pt x="0" y="0"/>
                  </a:moveTo>
                  <a:lnTo>
                    <a:pt x="2709333" y="0"/>
                  </a:lnTo>
                  <a:lnTo>
                    <a:pt x="2709333" y="171069"/>
                  </a:lnTo>
                  <a:lnTo>
                    <a:pt x="0" y="171069"/>
                  </a:lnTo>
                  <a:close/>
                </a:path>
              </a:pathLst>
            </a:custGeom>
            <a:solidFill>
              <a:srgbClr val="414B3B"/>
            </a:solidFill>
          </p:spPr>
        </p:sp>
        <p:sp>
          <p:nvSpPr>
            <p:cNvPr id="6" name="TextBox 6"/>
            <p:cNvSpPr txBox="1"/>
            <p:nvPr/>
          </p:nvSpPr>
          <p:spPr>
            <a:xfrm>
              <a:off x="0" y="-28575"/>
              <a:ext cx="2709333" cy="199644"/>
            </a:xfrm>
            <a:prstGeom prst="rect">
              <a:avLst/>
            </a:prstGeom>
          </p:spPr>
          <p:txBody>
            <a:bodyPr lIns="50800" tIns="50800" rIns="50800" bIns="50800" rtlCol="0" anchor="ctr"/>
            <a:lstStyle/>
            <a:p>
              <a:pPr algn="ctr">
                <a:lnSpc>
                  <a:spcPts val="1960"/>
                </a:lnSpc>
                <a:spcBef>
                  <a:spcPct val="0"/>
                </a:spcBef>
              </a:pPr>
              <a:endParaRPr/>
            </a:p>
          </p:txBody>
        </p:sp>
      </p:grpSp>
      <p:sp>
        <p:nvSpPr>
          <p:cNvPr id="7" name="Freeform 7"/>
          <p:cNvSpPr/>
          <p:nvPr/>
        </p:nvSpPr>
        <p:spPr>
          <a:xfrm>
            <a:off x="560376" y="9376981"/>
            <a:ext cx="391248" cy="640695"/>
          </a:xfrm>
          <a:custGeom>
            <a:avLst/>
            <a:gdLst/>
            <a:ahLst/>
            <a:cxnLst/>
            <a:rect l="l" t="t" r="r" b="b"/>
            <a:pathLst>
              <a:path w="391248" h="640695">
                <a:moveTo>
                  <a:pt x="0" y="0"/>
                </a:moveTo>
                <a:lnTo>
                  <a:pt x="391248" y="0"/>
                </a:lnTo>
                <a:lnTo>
                  <a:pt x="391248" y="640695"/>
                </a:lnTo>
                <a:lnTo>
                  <a:pt x="0" y="640695"/>
                </a:lnTo>
                <a:lnTo>
                  <a:pt x="0" y="0"/>
                </a:lnTo>
                <a:close/>
              </a:path>
            </a:pathLst>
          </a:custGeom>
          <a:blipFill>
            <a:blip r:embed="rId3"/>
            <a:stretch>
              <a:fillRect/>
            </a:stretch>
          </a:blipFill>
        </p:spPr>
      </p:sp>
      <p:sp>
        <p:nvSpPr>
          <p:cNvPr id="8" name="Freeform 8"/>
          <p:cNvSpPr/>
          <p:nvPr/>
        </p:nvSpPr>
        <p:spPr>
          <a:xfrm>
            <a:off x="4069652" y="5050800"/>
            <a:ext cx="4846875" cy="4200535"/>
          </a:xfrm>
          <a:custGeom>
            <a:avLst/>
            <a:gdLst/>
            <a:ahLst/>
            <a:cxnLst/>
            <a:rect l="l" t="t" r="r" b="b"/>
            <a:pathLst>
              <a:path w="4846875" h="4200535">
                <a:moveTo>
                  <a:pt x="0" y="0"/>
                </a:moveTo>
                <a:lnTo>
                  <a:pt x="4846874" y="0"/>
                </a:lnTo>
                <a:lnTo>
                  <a:pt x="4846874" y="4200535"/>
                </a:lnTo>
                <a:lnTo>
                  <a:pt x="0" y="4200535"/>
                </a:lnTo>
                <a:lnTo>
                  <a:pt x="0" y="0"/>
                </a:lnTo>
                <a:close/>
              </a:path>
            </a:pathLst>
          </a:custGeom>
          <a:blipFill>
            <a:blip r:embed="rId4"/>
            <a:stretch>
              <a:fillRect t="-12680" b="-316345"/>
            </a:stretch>
          </a:blipFill>
        </p:spPr>
      </p:sp>
      <p:sp>
        <p:nvSpPr>
          <p:cNvPr id="9" name="TextBox 9"/>
          <p:cNvSpPr txBox="1"/>
          <p:nvPr/>
        </p:nvSpPr>
        <p:spPr>
          <a:xfrm>
            <a:off x="761786" y="5355600"/>
            <a:ext cx="6048000" cy="1245870"/>
          </a:xfrm>
          <a:prstGeom prst="rect">
            <a:avLst/>
          </a:prstGeom>
        </p:spPr>
        <p:txBody>
          <a:bodyPr lIns="0" tIns="0" rIns="0" bIns="0" rtlCol="0" anchor="t">
            <a:spAutoFit/>
          </a:bodyPr>
          <a:lstStyle/>
          <a:p>
            <a:pPr algn="l">
              <a:lnSpc>
                <a:spcPts val="1679"/>
              </a:lnSpc>
            </a:pPr>
            <a:r>
              <a:rPr lang="en-US" sz="1200">
                <a:solidFill>
                  <a:srgbClr val="292928"/>
                </a:solidFill>
                <a:latin typeface="Montserrat"/>
                <a:ea typeface="Montserrat"/>
                <a:cs typeface="Montserrat"/>
                <a:sym typeface="Montserrat"/>
              </a:rPr>
              <a:t>Founded in 2009, Jadeer United stands as a premier transportation solution provider across Bahrain, Saudi Arabia, and Oman. we specialize in delivering high-quality, sustainable, and innovative transportation services tailored to the needs of both businesses and individual clients. Our management team brings more than 25 years of industry experience, ensuring excellence and reliability in all we do.</a:t>
            </a:r>
          </a:p>
        </p:txBody>
      </p:sp>
      <p:sp>
        <p:nvSpPr>
          <p:cNvPr id="10" name="TextBox 10"/>
          <p:cNvSpPr txBox="1"/>
          <p:nvPr/>
        </p:nvSpPr>
        <p:spPr>
          <a:xfrm>
            <a:off x="756000" y="4250700"/>
            <a:ext cx="6804000" cy="1562100"/>
          </a:xfrm>
          <a:prstGeom prst="rect">
            <a:avLst/>
          </a:prstGeom>
        </p:spPr>
        <p:txBody>
          <a:bodyPr lIns="0" tIns="0" rIns="0" bIns="0" rtlCol="0" anchor="t">
            <a:spAutoFit/>
          </a:bodyPr>
          <a:lstStyle/>
          <a:p>
            <a:pPr algn="l">
              <a:lnSpc>
                <a:spcPts val="6000"/>
              </a:lnSpc>
            </a:pPr>
            <a:r>
              <a:rPr lang="en-US" sz="6000" b="1">
                <a:solidFill>
                  <a:srgbClr val="292928"/>
                </a:solidFill>
                <a:latin typeface="Montserrat Ultra-Bold"/>
                <a:ea typeface="Montserrat Ultra-Bold"/>
                <a:cs typeface="Montserrat Ultra-Bold"/>
                <a:sym typeface="Montserrat Ultra-Bold"/>
              </a:rPr>
              <a:t>ABOUT JADEER</a:t>
            </a:r>
          </a:p>
          <a:p>
            <a:pPr algn="l">
              <a:lnSpc>
                <a:spcPts val="6000"/>
              </a:lnSpc>
            </a:pPr>
            <a:endParaRPr lang="en-US" sz="6000" b="1">
              <a:solidFill>
                <a:srgbClr val="292928"/>
              </a:solidFill>
              <a:latin typeface="Montserrat Ultra-Bold"/>
              <a:ea typeface="Montserrat Ultra-Bold"/>
              <a:cs typeface="Montserrat Ultra-Bold"/>
              <a:sym typeface="Montserrat Ultra-Bold"/>
            </a:endParaRPr>
          </a:p>
        </p:txBody>
      </p:sp>
      <p:sp>
        <p:nvSpPr>
          <p:cNvPr id="11" name="TextBox 11"/>
          <p:cNvSpPr txBox="1"/>
          <p:nvPr/>
        </p:nvSpPr>
        <p:spPr>
          <a:xfrm>
            <a:off x="756000" y="7356929"/>
            <a:ext cx="5894287" cy="447476"/>
          </a:xfrm>
          <a:prstGeom prst="rect">
            <a:avLst/>
          </a:prstGeom>
        </p:spPr>
        <p:txBody>
          <a:bodyPr lIns="0" tIns="0" rIns="0" bIns="0" rtlCol="0" anchor="t">
            <a:spAutoFit/>
          </a:bodyPr>
          <a:lstStyle/>
          <a:p>
            <a:pPr algn="l">
              <a:lnSpc>
                <a:spcPts val="1804"/>
              </a:lnSpc>
            </a:pPr>
            <a:r>
              <a:rPr lang="en-US" sz="1002">
                <a:solidFill>
                  <a:srgbClr val="292928"/>
                </a:solidFill>
                <a:latin typeface="Montserrat"/>
                <a:ea typeface="Montserrat"/>
                <a:cs typeface="Montserrat"/>
                <a:sym typeface="Montserrat"/>
              </a:rPr>
              <a:t>"To lead in providing innovative and efficient transportation solutions in Bahrain, Saudi Arabia, and Oman, driving business success and sustainability for our business partners.</a:t>
            </a:r>
          </a:p>
        </p:txBody>
      </p:sp>
      <p:sp>
        <p:nvSpPr>
          <p:cNvPr id="12" name="TextBox 12"/>
          <p:cNvSpPr txBox="1"/>
          <p:nvPr/>
        </p:nvSpPr>
        <p:spPr>
          <a:xfrm>
            <a:off x="756000" y="8450199"/>
            <a:ext cx="6158293" cy="447476"/>
          </a:xfrm>
          <a:prstGeom prst="rect">
            <a:avLst/>
          </a:prstGeom>
        </p:spPr>
        <p:txBody>
          <a:bodyPr lIns="0" tIns="0" rIns="0" bIns="0" rtlCol="0" anchor="t">
            <a:spAutoFit/>
          </a:bodyPr>
          <a:lstStyle/>
          <a:p>
            <a:pPr algn="l">
              <a:lnSpc>
                <a:spcPts val="1804"/>
              </a:lnSpc>
            </a:pPr>
            <a:r>
              <a:rPr lang="en-US" sz="1002">
                <a:solidFill>
                  <a:srgbClr val="292928"/>
                </a:solidFill>
                <a:latin typeface="Montserrat"/>
                <a:ea typeface="Montserrat"/>
                <a:cs typeface="Montserrat"/>
                <a:sym typeface="Montserrat"/>
              </a:rPr>
              <a:t>"Empowering businesses with superior transportation solutions, prioritizing quality, reliability, and sustainability."</a:t>
            </a:r>
          </a:p>
        </p:txBody>
      </p:sp>
      <p:sp>
        <p:nvSpPr>
          <p:cNvPr id="13" name="TextBox 13"/>
          <p:cNvSpPr txBox="1"/>
          <p:nvPr/>
        </p:nvSpPr>
        <p:spPr>
          <a:xfrm>
            <a:off x="4246736" y="9588788"/>
            <a:ext cx="2557264" cy="165100"/>
          </a:xfrm>
          <a:prstGeom prst="rect">
            <a:avLst/>
          </a:prstGeom>
        </p:spPr>
        <p:txBody>
          <a:bodyPr lIns="0" tIns="0" rIns="0" bIns="0" rtlCol="0" anchor="t">
            <a:spAutoFit/>
          </a:bodyPr>
          <a:lstStyle/>
          <a:p>
            <a:pPr algn="r">
              <a:lnSpc>
                <a:spcPts val="1399"/>
              </a:lnSpc>
            </a:pPr>
            <a:r>
              <a:rPr lang="en-US" sz="999" b="1">
                <a:solidFill>
                  <a:srgbClr val="FFFFFF"/>
                </a:solidFill>
                <a:latin typeface="Montserrat Ultra-Bold"/>
                <a:ea typeface="Montserrat Ultra-Bold"/>
                <a:cs typeface="Montserrat Ultra-Bold"/>
                <a:sym typeface="Montserrat Ultra-Bold"/>
              </a:rPr>
              <a:t>ABOUT US  |  PAGE 02</a:t>
            </a:r>
          </a:p>
        </p:txBody>
      </p:sp>
      <p:sp>
        <p:nvSpPr>
          <p:cNvPr id="14" name="TextBox 14"/>
          <p:cNvSpPr txBox="1"/>
          <p:nvPr/>
        </p:nvSpPr>
        <p:spPr>
          <a:xfrm>
            <a:off x="761786" y="6952552"/>
            <a:ext cx="1693412" cy="198120"/>
          </a:xfrm>
          <a:prstGeom prst="rect">
            <a:avLst/>
          </a:prstGeom>
        </p:spPr>
        <p:txBody>
          <a:bodyPr lIns="0" tIns="0" rIns="0" bIns="0" rtlCol="0" anchor="t">
            <a:spAutoFit/>
          </a:bodyPr>
          <a:lstStyle/>
          <a:p>
            <a:pPr marL="259080" lvl="1" indent="-129540" algn="l">
              <a:lnSpc>
                <a:spcPts val="1679"/>
              </a:lnSpc>
              <a:buFont typeface="Arial"/>
              <a:buChar char="•"/>
            </a:pPr>
            <a:r>
              <a:rPr lang="en-US" sz="1200" b="1">
                <a:solidFill>
                  <a:srgbClr val="292928"/>
                </a:solidFill>
                <a:latin typeface="Montserrat Ultra-Bold"/>
                <a:ea typeface="Montserrat Ultra-Bold"/>
                <a:cs typeface="Montserrat Ultra-Bold"/>
                <a:sym typeface="Montserrat Ultra-Bold"/>
              </a:rPr>
              <a:t>VISION</a:t>
            </a:r>
          </a:p>
        </p:txBody>
      </p:sp>
      <p:sp>
        <p:nvSpPr>
          <p:cNvPr id="15" name="TextBox 15"/>
          <p:cNvSpPr txBox="1"/>
          <p:nvPr/>
        </p:nvSpPr>
        <p:spPr>
          <a:xfrm>
            <a:off x="761786" y="8052054"/>
            <a:ext cx="1858491" cy="198120"/>
          </a:xfrm>
          <a:prstGeom prst="rect">
            <a:avLst/>
          </a:prstGeom>
        </p:spPr>
        <p:txBody>
          <a:bodyPr lIns="0" tIns="0" rIns="0" bIns="0" rtlCol="0" anchor="t">
            <a:spAutoFit/>
          </a:bodyPr>
          <a:lstStyle/>
          <a:p>
            <a:pPr marL="259080" lvl="1" indent="-129540" algn="l">
              <a:lnSpc>
                <a:spcPts val="1679"/>
              </a:lnSpc>
              <a:buFont typeface="Arial"/>
              <a:buChar char="•"/>
            </a:pPr>
            <a:r>
              <a:rPr lang="en-US" sz="1200" b="1">
                <a:solidFill>
                  <a:srgbClr val="292928"/>
                </a:solidFill>
                <a:latin typeface="Montserrat Ultra-Bold"/>
                <a:ea typeface="Montserrat Ultra-Bold"/>
                <a:cs typeface="Montserrat Ultra-Bold"/>
                <a:sym typeface="Montserrat Ultra-Bold"/>
              </a:rPr>
              <a:t>MISSION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618" y="-673506"/>
            <a:ext cx="8043236" cy="4707983"/>
            <a:chOff x="0" y="0"/>
            <a:chExt cx="10724315" cy="6277310"/>
          </a:xfrm>
        </p:grpSpPr>
        <p:pic>
          <p:nvPicPr>
            <p:cNvPr id="3" name="Picture 3"/>
            <p:cNvPicPr>
              <a:picLocks noChangeAspect="1"/>
            </p:cNvPicPr>
            <p:nvPr/>
          </p:nvPicPr>
          <p:blipFill>
            <a:blip r:embed="rId2"/>
            <a:srcRect t="20733" b="20733"/>
            <a:stretch>
              <a:fillRect/>
            </a:stretch>
          </p:blipFill>
          <p:spPr>
            <a:xfrm>
              <a:off x="0" y="0"/>
              <a:ext cx="10724315" cy="6277310"/>
            </a:xfrm>
            <a:prstGeom prst="rect">
              <a:avLst/>
            </a:prstGeom>
          </p:spPr>
        </p:pic>
      </p:grpSp>
      <p:grpSp>
        <p:nvGrpSpPr>
          <p:cNvPr id="4" name="Group 4"/>
          <p:cNvGrpSpPr/>
          <p:nvPr/>
        </p:nvGrpSpPr>
        <p:grpSpPr>
          <a:xfrm>
            <a:off x="-241618" y="9443401"/>
            <a:ext cx="8043236" cy="507855"/>
            <a:chOff x="0" y="0"/>
            <a:chExt cx="2709333" cy="171069"/>
          </a:xfrm>
        </p:grpSpPr>
        <p:sp>
          <p:nvSpPr>
            <p:cNvPr id="5" name="Freeform 5"/>
            <p:cNvSpPr/>
            <p:nvPr/>
          </p:nvSpPr>
          <p:spPr>
            <a:xfrm>
              <a:off x="0" y="0"/>
              <a:ext cx="2709333" cy="171069"/>
            </a:xfrm>
            <a:custGeom>
              <a:avLst/>
              <a:gdLst/>
              <a:ahLst/>
              <a:cxnLst/>
              <a:rect l="l" t="t" r="r" b="b"/>
              <a:pathLst>
                <a:path w="2709333" h="171069">
                  <a:moveTo>
                    <a:pt x="0" y="0"/>
                  </a:moveTo>
                  <a:lnTo>
                    <a:pt x="2709333" y="0"/>
                  </a:lnTo>
                  <a:lnTo>
                    <a:pt x="2709333" y="171069"/>
                  </a:lnTo>
                  <a:lnTo>
                    <a:pt x="0" y="171069"/>
                  </a:lnTo>
                  <a:close/>
                </a:path>
              </a:pathLst>
            </a:custGeom>
            <a:solidFill>
              <a:srgbClr val="414B3B"/>
            </a:solidFill>
          </p:spPr>
        </p:sp>
        <p:sp>
          <p:nvSpPr>
            <p:cNvPr id="6" name="TextBox 6"/>
            <p:cNvSpPr txBox="1"/>
            <p:nvPr/>
          </p:nvSpPr>
          <p:spPr>
            <a:xfrm>
              <a:off x="0" y="-28575"/>
              <a:ext cx="2709333" cy="199644"/>
            </a:xfrm>
            <a:prstGeom prst="rect">
              <a:avLst/>
            </a:prstGeom>
          </p:spPr>
          <p:txBody>
            <a:bodyPr lIns="50800" tIns="50800" rIns="50800" bIns="50800" rtlCol="0" anchor="ctr"/>
            <a:lstStyle/>
            <a:p>
              <a:pPr algn="ctr">
                <a:lnSpc>
                  <a:spcPts val="1960"/>
                </a:lnSpc>
                <a:spcBef>
                  <a:spcPct val="0"/>
                </a:spcBef>
              </a:pPr>
              <a:endParaRPr/>
            </a:p>
          </p:txBody>
        </p:sp>
      </p:grpSp>
      <p:sp>
        <p:nvSpPr>
          <p:cNvPr id="7" name="Freeform 7"/>
          <p:cNvSpPr/>
          <p:nvPr/>
        </p:nvSpPr>
        <p:spPr>
          <a:xfrm>
            <a:off x="560376" y="9376981"/>
            <a:ext cx="391248" cy="640695"/>
          </a:xfrm>
          <a:custGeom>
            <a:avLst/>
            <a:gdLst/>
            <a:ahLst/>
            <a:cxnLst/>
            <a:rect l="l" t="t" r="r" b="b"/>
            <a:pathLst>
              <a:path w="391248" h="640695">
                <a:moveTo>
                  <a:pt x="0" y="0"/>
                </a:moveTo>
                <a:lnTo>
                  <a:pt x="391248" y="0"/>
                </a:lnTo>
                <a:lnTo>
                  <a:pt x="391248" y="640695"/>
                </a:lnTo>
                <a:lnTo>
                  <a:pt x="0" y="640695"/>
                </a:lnTo>
                <a:lnTo>
                  <a:pt x="0" y="0"/>
                </a:lnTo>
                <a:close/>
              </a:path>
            </a:pathLst>
          </a:custGeom>
          <a:blipFill>
            <a:blip r:embed="rId3"/>
            <a:stretch>
              <a:fillRect/>
            </a:stretch>
          </a:blipFill>
        </p:spPr>
      </p:sp>
      <p:sp>
        <p:nvSpPr>
          <p:cNvPr id="8" name="Freeform 8"/>
          <p:cNvSpPr/>
          <p:nvPr/>
        </p:nvSpPr>
        <p:spPr>
          <a:xfrm>
            <a:off x="5611885" y="5060119"/>
            <a:ext cx="1608890" cy="4200535"/>
          </a:xfrm>
          <a:custGeom>
            <a:avLst/>
            <a:gdLst/>
            <a:ahLst/>
            <a:cxnLst/>
            <a:rect l="l" t="t" r="r" b="b"/>
            <a:pathLst>
              <a:path w="1608890" h="4200535">
                <a:moveTo>
                  <a:pt x="0" y="0"/>
                </a:moveTo>
                <a:lnTo>
                  <a:pt x="1608890" y="0"/>
                </a:lnTo>
                <a:lnTo>
                  <a:pt x="1608890" y="4200535"/>
                </a:lnTo>
                <a:lnTo>
                  <a:pt x="0" y="4200535"/>
                </a:lnTo>
                <a:lnTo>
                  <a:pt x="0" y="0"/>
                </a:lnTo>
                <a:close/>
              </a:path>
            </a:pathLst>
          </a:custGeom>
          <a:blipFill>
            <a:blip r:embed="rId4"/>
            <a:stretch>
              <a:fillRect l="-107221" t="-12680" r="-94034" b="-316345"/>
            </a:stretch>
          </a:blipFill>
        </p:spPr>
      </p:sp>
      <p:sp>
        <p:nvSpPr>
          <p:cNvPr id="9" name="TextBox 9"/>
          <p:cNvSpPr txBox="1"/>
          <p:nvPr/>
        </p:nvSpPr>
        <p:spPr>
          <a:xfrm>
            <a:off x="560376" y="5955675"/>
            <a:ext cx="5749867" cy="2390372"/>
          </a:xfrm>
          <a:prstGeom prst="rect">
            <a:avLst/>
          </a:prstGeom>
        </p:spPr>
        <p:txBody>
          <a:bodyPr lIns="0" tIns="0" rIns="0" bIns="0" rtlCol="0" anchor="t">
            <a:spAutoFit/>
          </a:bodyPr>
          <a:lstStyle/>
          <a:p>
            <a:pPr marL="246309" lvl="1" indent="-123154" algn="l">
              <a:lnSpc>
                <a:spcPts val="1597"/>
              </a:lnSpc>
              <a:buAutoNum type="arabicPeriod"/>
            </a:pPr>
            <a:r>
              <a:rPr lang="en-US" sz="1140" b="1">
                <a:solidFill>
                  <a:srgbClr val="292928"/>
                </a:solidFill>
                <a:latin typeface="Montserrat Bold"/>
                <a:ea typeface="Montserrat Bold"/>
                <a:cs typeface="Montserrat Bold"/>
                <a:sym typeface="Montserrat Bold"/>
              </a:rPr>
              <a:t>Continuous Improvement:</a:t>
            </a:r>
            <a:r>
              <a:rPr lang="en-US" sz="1140">
                <a:solidFill>
                  <a:srgbClr val="292928"/>
                </a:solidFill>
                <a:latin typeface="Montserrat"/>
                <a:ea typeface="Montserrat"/>
                <a:cs typeface="Montserrat"/>
                <a:sym typeface="Montserrat"/>
              </a:rPr>
              <a:t> We are committed to constantly seeking smarter, more efficient ways to enhance our services.</a:t>
            </a:r>
          </a:p>
          <a:p>
            <a:pPr marL="246309" lvl="1" indent="-123154" algn="l">
              <a:lnSpc>
                <a:spcPts val="1597"/>
              </a:lnSpc>
              <a:buAutoNum type="arabicPeriod"/>
            </a:pPr>
            <a:r>
              <a:rPr lang="en-US" sz="1140" b="1">
                <a:solidFill>
                  <a:srgbClr val="292928"/>
                </a:solidFill>
                <a:latin typeface="Montserrat Bold"/>
                <a:ea typeface="Montserrat Bold"/>
                <a:cs typeface="Montserrat Bold"/>
                <a:sym typeface="Montserrat Bold"/>
              </a:rPr>
              <a:t>Respect for People:</a:t>
            </a:r>
            <a:r>
              <a:rPr lang="en-US" sz="1140">
                <a:solidFill>
                  <a:srgbClr val="292928"/>
                </a:solidFill>
                <a:latin typeface="Montserrat"/>
                <a:ea typeface="Montserrat"/>
                <a:cs typeface="Montserrat"/>
                <a:sym typeface="Montserrat"/>
              </a:rPr>
              <a:t> We value and empower our team to contribute significantly to our success.</a:t>
            </a:r>
          </a:p>
          <a:p>
            <a:pPr marL="246309" lvl="1" indent="-123154" algn="l">
              <a:lnSpc>
                <a:spcPts val="1597"/>
              </a:lnSpc>
              <a:buAutoNum type="arabicPeriod"/>
            </a:pPr>
            <a:r>
              <a:rPr lang="en-US" sz="1140" b="1">
                <a:solidFill>
                  <a:srgbClr val="292928"/>
                </a:solidFill>
                <a:latin typeface="Montserrat Bold"/>
                <a:ea typeface="Montserrat Bold"/>
                <a:cs typeface="Montserrat Bold"/>
                <a:sym typeface="Montserrat Bold"/>
              </a:rPr>
              <a:t>Customer Focus:</a:t>
            </a:r>
            <a:r>
              <a:rPr lang="en-US" sz="1140">
                <a:solidFill>
                  <a:srgbClr val="292928"/>
                </a:solidFill>
                <a:latin typeface="Montserrat"/>
                <a:ea typeface="Montserrat"/>
                <a:cs typeface="Montserrat"/>
                <a:sym typeface="Montserrat"/>
              </a:rPr>
              <a:t> We prioritize client needs to deliver beyond expectations.</a:t>
            </a:r>
          </a:p>
          <a:p>
            <a:pPr marL="246309" lvl="1" indent="-123154" algn="l">
              <a:lnSpc>
                <a:spcPts val="1597"/>
              </a:lnSpc>
              <a:buAutoNum type="arabicPeriod"/>
            </a:pPr>
            <a:r>
              <a:rPr lang="en-US" sz="1140" b="1">
                <a:solidFill>
                  <a:srgbClr val="292928"/>
                </a:solidFill>
                <a:latin typeface="Montserrat Bold"/>
                <a:ea typeface="Montserrat Bold"/>
                <a:cs typeface="Montserrat Bold"/>
                <a:sym typeface="Montserrat Bold"/>
              </a:rPr>
              <a:t>Innovation:</a:t>
            </a:r>
            <a:r>
              <a:rPr lang="en-US" sz="1140">
                <a:solidFill>
                  <a:srgbClr val="292928"/>
                </a:solidFill>
                <a:latin typeface="Montserrat"/>
                <a:ea typeface="Montserrat"/>
                <a:cs typeface="Montserrat"/>
                <a:sym typeface="Montserrat"/>
              </a:rPr>
              <a:t> We continuously explore new ideas to lead the transportation industry.</a:t>
            </a:r>
          </a:p>
          <a:p>
            <a:pPr marL="246309" lvl="1" indent="-123154" algn="l">
              <a:lnSpc>
                <a:spcPts val="1597"/>
              </a:lnSpc>
              <a:buAutoNum type="arabicPeriod"/>
            </a:pPr>
            <a:r>
              <a:rPr lang="en-US" sz="1140" b="1">
                <a:solidFill>
                  <a:srgbClr val="292928"/>
                </a:solidFill>
                <a:latin typeface="Montserrat Bold"/>
                <a:ea typeface="Montserrat Bold"/>
                <a:cs typeface="Montserrat Bold"/>
                <a:sym typeface="Montserrat Bold"/>
              </a:rPr>
              <a:t>Teamwork:</a:t>
            </a:r>
            <a:r>
              <a:rPr lang="en-US" sz="1140">
                <a:solidFill>
                  <a:srgbClr val="292928"/>
                </a:solidFill>
                <a:latin typeface="Montserrat"/>
                <a:ea typeface="Montserrat"/>
                <a:cs typeface="Montserrat"/>
                <a:sym typeface="Montserrat"/>
              </a:rPr>
              <a:t> We collaborate effectively to achieve our common goals.</a:t>
            </a:r>
          </a:p>
          <a:p>
            <a:pPr marL="246309" lvl="1" indent="-123154" algn="l">
              <a:lnSpc>
                <a:spcPts val="1597"/>
              </a:lnSpc>
              <a:buAutoNum type="arabicPeriod"/>
            </a:pPr>
            <a:r>
              <a:rPr lang="en-US" sz="1140" b="1">
                <a:solidFill>
                  <a:srgbClr val="292928"/>
                </a:solidFill>
                <a:latin typeface="Montserrat Bold"/>
                <a:ea typeface="Montserrat Bold"/>
                <a:cs typeface="Montserrat Bold"/>
                <a:sym typeface="Montserrat Bold"/>
              </a:rPr>
              <a:t>Quality:</a:t>
            </a:r>
            <a:r>
              <a:rPr lang="en-US" sz="1140">
                <a:solidFill>
                  <a:srgbClr val="292928"/>
                </a:solidFill>
                <a:latin typeface="Montserrat"/>
                <a:ea typeface="Montserrat"/>
                <a:cs typeface="Montserrat"/>
                <a:sym typeface="Montserrat"/>
              </a:rPr>
              <a:t> We maintain the highest standards in every service we provide.</a:t>
            </a:r>
          </a:p>
          <a:p>
            <a:pPr marL="246309" lvl="1" indent="-123154" algn="l">
              <a:lnSpc>
                <a:spcPts val="1597"/>
              </a:lnSpc>
              <a:buAutoNum type="arabicPeriod"/>
            </a:pPr>
            <a:r>
              <a:rPr lang="en-US" sz="1140" b="1">
                <a:solidFill>
                  <a:srgbClr val="292928"/>
                </a:solidFill>
                <a:latin typeface="Montserrat Bold"/>
                <a:ea typeface="Montserrat Bold"/>
                <a:cs typeface="Montserrat Bold"/>
                <a:sym typeface="Montserrat Bold"/>
              </a:rPr>
              <a:t>Flexibility: </a:t>
            </a:r>
            <a:r>
              <a:rPr lang="en-US" sz="1140">
                <a:solidFill>
                  <a:srgbClr val="292928"/>
                </a:solidFill>
                <a:latin typeface="Montserrat"/>
                <a:ea typeface="Montserrat"/>
                <a:cs typeface="Montserrat"/>
                <a:sym typeface="Montserrat"/>
              </a:rPr>
              <a:t>We adapt our offerings to meet evolving client demands.</a:t>
            </a:r>
          </a:p>
          <a:p>
            <a:pPr marL="246309" lvl="1" indent="-123154" algn="l">
              <a:lnSpc>
                <a:spcPts val="1597"/>
              </a:lnSpc>
              <a:buAutoNum type="arabicPeriod"/>
            </a:pPr>
            <a:r>
              <a:rPr lang="en-US" sz="1140" b="1">
                <a:solidFill>
                  <a:srgbClr val="292928"/>
                </a:solidFill>
                <a:latin typeface="Montserrat Bold"/>
                <a:ea typeface="Montserrat Bold"/>
                <a:cs typeface="Montserrat Bold"/>
                <a:sym typeface="Montserrat Bold"/>
              </a:rPr>
              <a:t>Long-Term Perspective:</a:t>
            </a:r>
            <a:r>
              <a:rPr lang="en-US" sz="1140">
                <a:solidFill>
                  <a:srgbClr val="292928"/>
                </a:solidFill>
                <a:latin typeface="Montserrat"/>
                <a:ea typeface="Montserrat"/>
                <a:cs typeface="Montserrat"/>
                <a:sym typeface="Montserrat"/>
              </a:rPr>
              <a:t> We plan strategically for sustainable growth.</a:t>
            </a:r>
          </a:p>
          <a:p>
            <a:pPr algn="l">
              <a:lnSpc>
                <a:spcPts val="1597"/>
              </a:lnSpc>
            </a:pPr>
            <a:endParaRPr lang="en-US" sz="1140">
              <a:solidFill>
                <a:srgbClr val="292928"/>
              </a:solidFill>
              <a:latin typeface="Montserrat"/>
              <a:ea typeface="Montserrat"/>
              <a:cs typeface="Montserrat"/>
              <a:sym typeface="Montserrat"/>
            </a:endParaRPr>
          </a:p>
        </p:txBody>
      </p:sp>
      <p:sp>
        <p:nvSpPr>
          <p:cNvPr id="10" name="TextBox 10"/>
          <p:cNvSpPr txBox="1"/>
          <p:nvPr/>
        </p:nvSpPr>
        <p:spPr>
          <a:xfrm>
            <a:off x="697790" y="4622100"/>
            <a:ext cx="5475039" cy="800100"/>
          </a:xfrm>
          <a:prstGeom prst="rect">
            <a:avLst/>
          </a:prstGeom>
        </p:spPr>
        <p:txBody>
          <a:bodyPr lIns="0" tIns="0" rIns="0" bIns="0" rtlCol="0" anchor="t">
            <a:spAutoFit/>
          </a:bodyPr>
          <a:lstStyle/>
          <a:p>
            <a:pPr algn="l">
              <a:lnSpc>
                <a:spcPts val="6000"/>
              </a:lnSpc>
            </a:pPr>
            <a:r>
              <a:rPr lang="en-US" sz="6000" b="1">
                <a:solidFill>
                  <a:srgbClr val="292928"/>
                </a:solidFill>
                <a:latin typeface="Montserrat Ultra-Bold"/>
                <a:ea typeface="Montserrat Ultra-Bold"/>
                <a:cs typeface="Montserrat Ultra-Bold"/>
                <a:sym typeface="Montserrat Ultra-Bold"/>
              </a:rPr>
              <a:t> VALUES</a:t>
            </a:r>
          </a:p>
        </p:txBody>
      </p:sp>
      <p:sp>
        <p:nvSpPr>
          <p:cNvPr id="11" name="TextBox 11"/>
          <p:cNvSpPr txBox="1"/>
          <p:nvPr/>
        </p:nvSpPr>
        <p:spPr>
          <a:xfrm>
            <a:off x="4246736" y="9588788"/>
            <a:ext cx="2557264" cy="165100"/>
          </a:xfrm>
          <a:prstGeom prst="rect">
            <a:avLst/>
          </a:prstGeom>
        </p:spPr>
        <p:txBody>
          <a:bodyPr lIns="0" tIns="0" rIns="0" bIns="0" rtlCol="0" anchor="t">
            <a:spAutoFit/>
          </a:bodyPr>
          <a:lstStyle/>
          <a:p>
            <a:pPr algn="r">
              <a:lnSpc>
                <a:spcPts val="1399"/>
              </a:lnSpc>
            </a:pPr>
            <a:r>
              <a:rPr lang="en-US" sz="999" b="1" dirty="0">
                <a:solidFill>
                  <a:srgbClr val="FFFFFF"/>
                </a:solidFill>
                <a:latin typeface="Montserrat Ultra-Bold"/>
                <a:ea typeface="Montserrat Ultra-Bold"/>
                <a:cs typeface="Montserrat Ultra-Bold"/>
                <a:sym typeface="Montserrat Ultra-Bold"/>
              </a:rPr>
              <a:t>VALUES  |  PAGE 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3910" y="-361483"/>
            <a:ext cx="3217178" cy="11471894"/>
            <a:chOff x="0" y="0"/>
            <a:chExt cx="4289570" cy="15295859"/>
          </a:xfrm>
        </p:grpSpPr>
        <p:pic>
          <p:nvPicPr>
            <p:cNvPr id="3" name="Picture 3"/>
            <p:cNvPicPr>
              <a:picLocks noChangeAspect="1"/>
            </p:cNvPicPr>
            <p:nvPr/>
          </p:nvPicPr>
          <p:blipFill>
            <a:blip r:embed="rId2"/>
            <a:srcRect l="28552" r="34055"/>
            <a:stretch>
              <a:fillRect/>
            </a:stretch>
          </p:blipFill>
          <p:spPr>
            <a:xfrm>
              <a:off x="0" y="0"/>
              <a:ext cx="4289570" cy="15295859"/>
            </a:xfrm>
            <a:prstGeom prst="rect">
              <a:avLst/>
            </a:prstGeom>
          </p:spPr>
        </p:pic>
      </p:grpSp>
      <p:sp>
        <p:nvSpPr>
          <p:cNvPr id="4" name="Freeform 4"/>
          <p:cNvSpPr/>
          <p:nvPr/>
        </p:nvSpPr>
        <p:spPr>
          <a:xfrm>
            <a:off x="6142543" y="5817141"/>
            <a:ext cx="1417457" cy="4200535"/>
          </a:xfrm>
          <a:custGeom>
            <a:avLst/>
            <a:gdLst/>
            <a:ahLst/>
            <a:cxnLst/>
            <a:rect l="l" t="t" r="r" b="b"/>
            <a:pathLst>
              <a:path w="1417457" h="4200535">
                <a:moveTo>
                  <a:pt x="0" y="0"/>
                </a:moveTo>
                <a:lnTo>
                  <a:pt x="1417457" y="0"/>
                </a:lnTo>
                <a:lnTo>
                  <a:pt x="1417457" y="4200535"/>
                </a:lnTo>
                <a:lnTo>
                  <a:pt x="0" y="4200535"/>
                </a:lnTo>
                <a:lnTo>
                  <a:pt x="0" y="0"/>
                </a:lnTo>
                <a:close/>
              </a:path>
            </a:pathLst>
          </a:custGeom>
          <a:blipFill>
            <a:blip r:embed="rId3"/>
            <a:stretch>
              <a:fillRect l="-124305" t="-12680" r="-117635" b="-316345"/>
            </a:stretch>
          </a:blipFill>
        </p:spPr>
      </p:sp>
      <p:grpSp>
        <p:nvGrpSpPr>
          <p:cNvPr id="5" name="Group 5"/>
          <p:cNvGrpSpPr/>
          <p:nvPr/>
        </p:nvGrpSpPr>
        <p:grpSpPr>
          <a:xfrm>
            <a:off x="-241618" y="9443401"/>
            <a:ext cx="8043236" cy="507855"/>
            <a:chOff x="0" y="0"/>
            <a:chExt cx="2709333" cy="171069"/>
          </a:xfrm>
        </p:grpSpPr>
        <p:sp>
          <p:nvSpPr>
            <p:cNvPr id="6" name="Freeform 6"/>
            <p:cNvSpPr/>
            <p:nvPr/>
          </p:nvSpPr>
          <p:spPr>
            <a:xfrm>
              <a:off x="0" y="0"/>
              <a:ext cx="2709333" cy="171069"/>
            </a:xfrm>
            <a:custGeom>
              <a:avLst/>
              <a:gdLst/>
              <a:ahLst/>
              <a:cxnLst/>
              <a:rect l="l" t="t" r="r" b="b"/>
              <a:pathLst>
                <a:path w="2709333" h="171069">
                  <a:moveTo>
                    <a:pt x="0" y="0"/>
                  </a:moveTo>
                  <a:lnTo>
                    <a:pt x="2709333" y="0"/>
                  </a:lnTo>
                  <a:lnTo>
                    <a:pt x="2709333" y="171069"/>
                  </a:lnTo>
                  <a:lnTo>
                    <a:pt x="0" y="171069"/>
                  </a:lnTo>
                  <a:close/>
                </a:path>
              </a:pathLst>
            </a:custGeom>
            <a:solidFill>
              <a:srgbClr val="414B3B"/>
            </a:solidFill>
          </p:spPr>
        </p:sp>
        <p:sp>
          <p:nvSpPr>
            <p:cNvPr id="7" name="TextBox 7"/>
            <p:cNvSpPr txBox="1"/>
            <p:nvPr/>
          </p:nvSpPr>
          <p:spPr>
            <a:xfrm>
              <a:off x="0" y="-28575"/>
              <a:ext cx="2709333" cy="199644"/>
            </a:xfrm>
            <a:prstGeom prst="rect">
              <a:avLst/>
            </a:prstGeom>
          </p:spPr>
          <p:txBody>
            <a:bodyPr lIns="50800" tIns="50800" rIns="50800" bIns="50800" rtlCol="0" anchor="ctr"/>
            <a:lstStyle/>
            <a:p>
              <a:pPr algn="ctr">
                <a:lnSpc>
                  <a:spcPts val="1960"/>
                </a:lnSpc>
                <a:spcBef>
                  <a:spcPct val="0"/>
                </a:spcBef>
              </a:pPr>
              <a:endParaRPr/>
            </a:p>
          </p:txBody>
        </p:sp>
      </p:grpSp>
      <p:sp>
        <p:nvSpPr>
          <p:cNvPr id="8" name="TextBox 8"/>
          <p:cNvSpPr txBox="1"/>
          <p:nvPr/>
        </p:nvSpPr>
        <p:spPr>
          <a:xfrm>
            <a:off x="2674888" y="1227835"/>
            <a:ext cx="4129112" cy="1557176"/>
          </a:xfrm>
          <a:prstGeom prst="rect">
            <a:avLst/>
          </a:prstGeom>
        </p:spPr>
        <p:txBody>
          <a:bodyPr lIns="0" tIns="0" rIns="0" bIns="0" rtlCol="0" anchor="t">
            <a:spAutoFit/>
          </a:bodyPr>
          <a:lstStyle/>
          <a:p>
            <a:pPr algn="l">
              <a:lnSpc>
                <a:spcPts val="5948"/>
              </a:lnSpc>
            </a:pPr>
            <a:r>
              <a:rPr lang="en-US" sz="5948" b="1">
                <a:solidFill>
                  <a:srgbClr val="292928"/>
                </a:solidFill>
                <a:latin typeface="Montserrat Ultra-Bold"/>
                <a:ea typeface="Montserrat Ultra-Bold"/>
                <a:cs typeface="Montserrat Ultra-Bold"/>
                <a:sym typeface="Montserrat Ultra-Bold"/>
              </a:rPr>
              <a:t>SERVICES OFFERED.</a:t>
            </a:r>
          </a:p>
        </p:txBody>
      </p:sp>
      <p:sp>
        <p:nvSpPr>
          <p:cNvPr id="9" name="TextBox 9"/>
          <p:cNvSpPr txBox="1"/>
          <p:nvPr/>
        </p:nvSpPr>
        <p:spPr>
          <a:xfrm>
            <a:off x="2587267" y="3219909"/>
            <a:ext cx="4721863" cy="4242435"/>
          </a:xfrm>
          <a:prstGeom prst="rect">
            <a:avLst/>
          </a:prstGeom>
        </p:spPr>
        <p:txBody>
          <a:bodyPr lIns="0" tIns="0" rIns="0" bIns="0" rtlCol="0" anchor="t">
            <a:spAutoFit/>
          </a:bodyPr>
          <a:lstStyle/>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Operational Leasing: </a:t>
            </a:r>
            <a:r>
              <a:rPr lang="en-US" sz="1200" dirty="0">
                <a:solidFill>
                  <a:srgbClr val="292928"/>
                </a:solidFill>
                <a:latin typeface="Montserrat"/>
                <a:ea typeface="Montserrat"/>
                <a:cs typeface="Montserrat"/>
                <a:sym typeface="Montserrat"/>
              </a:rPr>
              <a:t>Comprehensive operational leasing options that are flexible and cost-effective, tailored specifically for corporate needs.</a:t>
            </a: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Car Rentals: </a:t>
            </a:r>
            <a:r>
              <a:rPr lang="en-US" sz="1200" dirty="0">
                <a:solidFill>
                  <a:srgbClr val="292928"/>
                </a:solidFill>
                <a:latin typeface="Montserrat"/>
                <a:ea typeface="Montserrat"/>
                <a:cs typeface="Montserrat"/>
                <a:sym typeface="Montserrat"/>
              </a:rPr>
              <a:t>A wide range of rental services offering both short-term and long-term solutions, featuring a diverse fleet of vehicles to suit all needs.</a:t>
            </a: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Sales of New and Used Cars: </a:t>
            </a:r>
            <a:r>
              <a:rPr lang="en-US" sz="1200" dirty="0">
                <a:solidFill>
                  <a:srgbClr val="292928"/>
                </a:solidFill>
                <a:latin typeface="Montserrat"/>
                <a:ea typeface="Montserrat"/>
                <a:cs typeface="Montserrat"/>
                <a:sym typeface="Montserrat"/>
              </a:rPr>
              <a:t>A curated selection of new and used vehicles, Allows businesses and individuals to purchase high-quality, and reliable vehicles.</a:t>
            </a: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Limousine Services: </a:t>
            </a:r>
            <a:r>
              <a:rPr lang="en-US" sz="1200" dirty="0">
                <a:solidFill>
                  <a:srgbClr val="292928"/>
                </a:solidFill>
                <a:latin typeface="Montserrat"/>
                <a:ea typeface="Montserrat"/>
                <a:cs typeface="Montserrat"/>
                <a:sym typeface="Montserrat"/>
              </a:rPr>
              <a:t>Offering luxurious limousine services for special occasions, corporate events, or VIP transportation needs.</a:t>
            </a: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Driver Services:</a:t>
            </a:r>
            <a:r>
              <a:rPr lang="en-US" sz="1200" dirty="0">
                <a:solidFill>
                  <a:srgbClr val="292928"/>
                </a:solidFill>
                <a:latin typeface="Montserrat"/>
                <a:ea typeface="Montserrat"/>
                <a:cs typeface="Montserrat"/>
                <a:sym typeface="Montserrat"/>
              </a:rPr>
              <a:t> Providing professional drivers for those requiring dedicated transportation services.</a:t>
            </a:r>
          </a:p>
          <a:p>
            <a:pPr algn="l">
              <a:lnSpc>
                <a:spcPts val="2160"/>
              </a:lnSpc>
            </a:pPr>
            <a:endParaRPr lang="en-US" sz="1200" dirty="0">
              <a:solidFill>
                <a:srgbClr val="292928"/>
              </a:solidFill>
              <a:latin typeface="Montserrat"/>
              <a:ea typeface="Montserrat"/>
              <a:cs typeface="Montserrat"/>
              <a:sym typeface="Montserrat"/>
            </a:endParaRPr>
          </a:p>
          <a:p>
            <a:pPr algn="l">
              <a:lnSpc>
                <a:spcPts val="2160"/>
              </a:lnSpc>
            </a:pPr>
            <a:endParaRPr lang="en-US" sz="1200" dirty="0">
              <a:solidFill>
                <a:srgbClr val="292928"/>
              </a:solidFill>
              <a:latin typeface="Montserrat"/>
              <a:ea typeface="Montserrat"/>
              <a:cs typeface="Montserrat"/>
              <a:sym typeface="Montserrat"/>
            </a:endParaRPr>
          </a:p>
        </p:txBody>
      </p:sp>
      <p:sp>
        <p:nvSpPr>
          <p:cNvPr id="10" name="TextBox 10"/>
          <p:cNvSpPr txBox="1"/>
          <p:nvPr/>
        </p:nvSpPr>
        <p:spPr>
          <a:xfrm>
            <a:off x="4246736" y="9588788"/>
            <a:ext cx="2557264" cy="134196"/>
          </a:xfrm>
          <a:prstGeom prst="rect">
            <a:avLst/>
          </a:prstGeom>
        </p:spPr>
        <p:txBody>
          <a:bodyPr lIns="0" tIns="0" rIns="0" bIns="0" rtlCol="0" anchor="t">
            <a:spAutoFit/>
          </a:bodyPr>
          <a:lstStyle/>
          <a:p>
            <a:pPr algn="r">
              <a:lnSpc>
                <a:spcPts val="1119"/>
              </a:lnSpc>
            </a:pPr>
            <a:r>
              <a:rPr lang="en-US" sz="799" b="1">
                <a:solidFill>
                  <a:srgbClr val="FFFFFF"/>
                </a:solidFill>
                <a:latin typeface="Montserrat Ultra-Bold"/>
                <a:ea typeface="Montserrat Ultra-Bold"/>
                <a:cs typeface="Montserrat Ultra-Bold"/>
                <a:sym typeface="Montserrat Ultra-Bold"/>
              </a:rPr>
              <a:t>SERVICES OFFERED.  |  PAGE 04</a:t>
            </a:r>
          </a:p>
        </p:txBody>
      </p:sp>
      <p:sp>
        <p:nvSpPr>
          <p:cNvPr id="11" name="Freeform 11"/>
          <p:cNvSpPr/>
          <p:nvPr/>
        </p:nvSpPr>
        <p:spPr>
          <a:xfrm>
            <a:off x="560376" y="9376981"/>
            <a:ext cx="391248" cy="640695"/>
          </a:xfrm>
          <a:custGeom>
            <a:avLst/>
            <a:gdLst/>
            <a:ahLst/>
            <a:cxnLst/>
            <a:rect l="l" t="t" r="r" b="b"/>
            <a:pathLst>
              <a:path w="391248" h="640695">
                <a:moveTo>
                  <a:pt x="0" y="0"/>
                </a:moveTo>
                <a:lnTo>
                  <a:pt x="391248" y="0"/>
                </a:lnTo>
                <a:lnTo>
                  <a:pt x="391248" y="640695"/>
                </a:lnTo>
                <a:lnTo>
                  <a:pt x="0" y="640695"/>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3910" y="-361483"/>
            <a:ext cx="3217178" cy="11471894"/>
            <a:chOff x="0" y="0"/>
            <a:chExt cx="4289570" cy="15295859"/>
          </a:xfrm>
        </p:grpSpPr>
        <p:pic>
          <p:nvPicPr>
            <p:cNvPr id="3" name="Picture 3"/>
            <p:cNvPicPr>
              <a:picLocks noChangeAspect="1"/>
            </p:cNvPicPr>
            <p:nvPr/>
          </p:nvPicPr>
          <p:blipFill>
            <a:blip r:embed="rId2"/>
            <a:srcRect l="35286" r="36669"/>
            <a:stretch>
              <a:fillRect/>
            </a:stretch>
          </p:blipFill>
          <p:spPr>
            <a:xfrm>
              <a:off x="0" y="0"/>
              <a:ext cx="4289570" cy="15295859"/>
            </a:xfrm>
            <a:prstGeom prst="rect">
              <a:avLst/>
            </a:prstGeom>
          </p:spPr>
        </p:pic>
      </p:grpSp>
      <p:grpSp>
        <p:nvGrpSpPr>
          <p:cNvPr id="4" name="Group 4"/>
          <p:cNvGrpSpPr/>
          <p:nvPr/>
        </p:nvGrpSpPr>
        <p:grpSpPr>
          <a:xfrm>
            <a:off x="-241618" y="9443401"/>
            <a:ext cx="8043236" cy="507855"/>
            <a:chOff x="0" y="0"/>
            <a:chExt cx="2709333" cy="171069"/>
          </a:xfrm>
        </p:grpSpPr>
        <p:sp>
          <p:nvSpPr>
            <p:cNvPr id="5" name="Freeform 5"/>
            <p:cNvSpPr/>
            <p:nvPr/>
          </p:nvSpPr>
          <p:spPr>
            <a:xfrm>
              <a:off x="0" y="0"/>
              <a:ext cx="2709333" cy="171069"/>
            </a:xfrm>
            <a:custGeom>
              <a:avLst/>
              <a:gdLst/>
              <a:ahLst/>
              <a:cxnLst/>
              <a:rect l="l" t="t" r="r" b="b"/>
              <a:pathLst>
                <a:path w="2709333" h="171069">
                  <a:moveTo>
                    <a:pt x="0" y="0"/>
                  </a:moveTo>
                  <a:lnTo>
                    <a:pt x="2709333" y="0"/>
                  </a:lnTo>
                  <a:lnTo>
                    <a:pt x="2709333" y="171069"/>
                  </a:lnTo>
                  <a:lnTo>
                    <a:pt x="0" y="171069"/>
                  </a:lnTo>
                  <a:close/>
                </a:path>
              </a:pathLst>
            </a:custGeom>
            <a:solidFill>
              <a:srgbClr val="414B3B"/>
            </a:solidFill>
          </p:spPr>
        </p:sp>
        <p:sp>
          <p:nvSpPr>
            <p:cNvPr id="6" name="TextBox 6"/>
            <p:cNvSpPr txBox="1"/>
            <p:nvPr/>
          </p:nvSpPr>
          <p:spPr>
            <a:xfrm>
              <a:off x="0" y="-28575"/>
              <a:ext cx="2709333" cy="199644"/>
            </a:xfrm>
            <a:prstGeom prst="rect">
              <a:avLst/>
            </a:prstGeom>
          </p:spPr>
          <p:txBody>
            <a:bodyPr lIns="50800" tIns="50800" rIns="50800" bIns="50800" rtlCol="0" anchor="ctr"/>
            <a:lstStyle/>
            <a:p>
              <a:pPr algn="ctr">
                <a:lnSpc>
                  <a:spcPts val="1960"/>
                </a:lnSpc>
                <a:spcBef>
                  <a:spcPct val="0"/>
                </a:spcBef>
              </a:pPr>
              <a:endParaRPr/>
            </a:p>
          </p:txBody>
        </p:sp>
      </p:grpSp>
      <p:sp>
        <p:nvSpPr>
          <p:cNvPr id="7" name="Freeform 7"/>
          <p:cNvSpPr/>
          <p:nvPr/>
        </p:nvSpPr>
        <p:spPr>
          <a:xfrm>
            <a:off x="560376" y="9376981"/>
            <a:ext cx="391248" cy="640695"/>
          </a:xfrm>
          <a:custGeom>
            <a:avLst/>
            <a:gdLst/>
            <a:ahLst/>
            <a:cxnLst/>
            <a:rect l="l" t="t" r="r" b="b"/>
            <a:pathLst>
              <a:path w="391248" h="640695">
                <a:moveTo>
                  <a:pt x="0" y="0"/>
                </a:moveTo>
                <a:lnTo>
                  <a:pt x="391248" y="0"/>
                </a:lnTo>
                <a:lnTo>
                  <a:pt x="391248" y="640695"/>
                </a:lnTo>
                <a:lnTo>
                  <a:pt x="0" y="640695"/>
                </a:lnTo>
                <a:lnTo>
                  <a:pt x="0" y="0"/>
                </a:lnTo>
                <a:close/>
              </a:path>
            </a:pathLst>
          </a:custGeom>
          <a:blipFill>
            <a:blip r:embed="rId3"/>
            <a:stretch>
              <a:fillRect/>
            </a:stretch>
          </a:blipFill>
        </p:spPr>
      </p:sp>
      <p:sp>
        <p:nvSpPr>
          <p:cNvPr id="8" name="TextBox 8"/>
          <p:cNvSpPr txBox="1"/>
          <p:nvPr/>
        </p:nvSpPr>
        <p:spPr>
          <a:xfrm>
            <a:off x="2674888" y="860775"/>
            <a:ext cx="4129112" cy="1557176"/>
          </a:xfrm>
          <a:prstGeom prst="rect">
            <a:avLst/>
          </a:prstGeom>
        </p:spPr>
        <p:txBody>
          <a:bodyPr lIns="0" tIns="0" rIns="0" bIns="0" rtlCol="0" anchor="t">
            <a:spAutoFit/>
          </a:bodyPr>
          <a:lstStyle/>
          <a:p>
            <a:pPr algn="l">
              <a:lnSpc>
                <a:spcPts val="5948"/>
              </a:lnSpc>
            </a:pPr>
            <a:r>
              <a:rPr lang="en-US" sz="5948" b="1">
                <a:solidFill>
                  <a:srgbClr val="292928"/>
                </a:solidFill>
                <a:latin typeface="Montserrat Ultra-Bold"/>
                <a:ea typeface="Montserrat Ultra-Bold"/>
                <a:cs typeface="Montserrat Ultra-Bold"/>
                <a:sym typeface="Montserrat Ultra-Bold"/>
              </a:rPr>
              <a:t>SERVICES OFFERED.</a:t>
            </a:r>
          </a:p>
        </p:txBody>
      </p:sp>
      <p:sp>
        <p:nvSpPr>
          <p:cNvPr id="9" name="Freeform 9"/>
          <p:cNvSpPr/>
          <p:nvPr/>
        </p:nvSpPr>
        <p:spPr>
          <a:xfrm>
            <a:off x="1600343" y="2653967"/>
            <a:ext cx="6278203" cy="5440993"/>
          </a:xfrm>
          <a:custGeom>
            <a:avLst/>
            <a:gdLst/>
            <a:ahLst/>
            <a:cxnLst/>
            <a:rect l="l" t="t" r="r" b="b"/>
            <a:pathLst>
              <a:path w="6278203" h="5440993">
                <a:moveTo>
                  <a:pt x="0" y="0"/>
                </a:moveTo>
                <a:lnTo>
                  <a:pt x="6278202" y="0"/>
                </a:lnTo>
                <a:lnTo>
                  <a:pt x="6278202" y="5440994"/>
                </a:lnTo>
                <a:lnTo>
                  <a:pt x="0" y="5440994"/>
                </a:lnTo>
                <a:lnTo>
                  <a:pt x="0" y="0"/>
                </a:lnTo>
                <a:close/>
              </a:path>
            </a:pathLst>
          </a:custGeom>
          <a:blipFill>
            <a:blip r:embed="rId4"/>
            <a:stretch>
              <a:fillRect t="-12680" b="-316345"/>
            </a:stretch>
          </a:blipFill>
        </p:spPr>
      </p:sp>
      <p:sp>
        <p:nvSpPr>
          <p:cNvPr id="10" name="TextBox 10"/>
          <p:cNvSpPr txBox="1"/>
          <p:nvPr/>
        </p:nvSpPr>
        <p:spPr>
          <a:xfrm>
            <a:off x="2674888" y="2579501"/>
            <a:ext cx="4721863" cy="6909435"/>
          </a:xfrm>
          <a:prstGeom prst="rect">
            <a:avLst/>
          </a:prstGeom>
        </p:spPr>
        <p:txBody>
          <a:bodyPr lIns="0" tIns="0" rIns="0" bIns="0" rtlCol="0" anchor="t">
            <a:spAutoFit/>
          </a:bodyPr>
          <a:lstStyle/>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Maintenance and Spare Parts:</a:t>
            </a:r>
            <a:r>
              <a:rPr lang="en-US" sz="1200" dirty="0">
                <a:solidFill>
                  <a:srgbClr val="292928"/>
                </a:solidFill>
                <a:latin typeface="Montserrat"/>
                <a:ea typeface="Montserrat"/>
                <a:cs typeface="Montserrat"/>
                <a:sym typeface="Montserrat"/>
              </a:rPr>
              <a:t> Providing maintenance according to the manufacturer's recommended schedule and spare parts throughout the contract duration.</a:t>
            </a:r>
          </a:p>
          <a:p>
            <a:pPr algn="l">
              <a:lnSpc>
                <a:spcPts val="2160"/>
              </a:lnSpc>
            </a:pPr>
            <a:endParaRPr lang="en-US" sz="1200" dirty="0">
              <a:solidFill>
                <a:srgbClr val="292928"/>
              </a:solidFill>
              <a:latin typeface="Montserrat"/>
              <a:ea typeface="Montserrat"/>
              <a:cs typeface="Montserrat"/>
              <a:sym typeface="Montserrat"/>
            </a:endParaRP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Quick Service Facilities:</a:t>
            </a:r>
            <a:r>
              <a:rPr lang="en-US" sz="1200" dirty="0">
                <a:solidFill>
                  <a:srgbClr val="292928"/>
                </a:solidFill>
                <a:latin typeface="Montserrat"/>
                <a:ea typeface="Montserrat"/>
                <a:cs typeface="Montserrat"/>
                <a:sym typeface="Montserrat"/>
              </a:rPr>
              <a:t> Over 700 quick service facilities available through our partnerships with B2B partners.</a:t>
            </a:r>
          </a:p>
          <a:p>
            <a:pPr algn="l">
              <a:lnSpc>
                <a:spcPts val="2160"/>
              </a:lnSpc>
            </a:pPr>
            <a:endParaRPr lang="en-US" sz="1200" dirty="0">
              <a:solidFill>
                <a:srgbClr val="292928"/>
              </a:solidFill>
              <a:latin typeface="Montserrat"/>
              <a:ea typeface="Montserrat"/>
              <a:cs typeface="Montserrat"/>
              <a:sym typeface="Montserrat"/>
            </a:endParaRP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Insurance and Support:</a:t>
            </a:r>
            <a:r>
              <a:rPr lang="en-US" sz="1200" dirty="0">
                <a:solidFill>
                  <a:srgbClr val="292928"/>
                </a:solidFill>
                <a:latin typeface="Montserrat"/>
                <a:ea typeface="Montserrat"/>
                <a:cs typeface="Montserrat"/>
                <a:sym typeface="Montserrat"/>
              </a:rPr>
              <a:t> We offer fully comprehensive insurance coverage in Saudi Arabia, Bahrain, and Oman.  </a:t>
            </a:r>
          </a:p>
          <a:p>
            <a:pPr algn="l">
              <a:lnSpc>
                <a:spcPts val="2160"/>
              </a:lnSpc>
            </a:pPr>
            <a:endParaRPr lang="en-US" sz="1200" dirty="0">
              <a:solidFill>
                <a:srgbClr val="292928"/>
              </a:solidFill>
              <a:latin typeface="Montserrat"/>
              <a:ea typeface="Montserrat"/>
              <a:cs typeface="Montserrat"/>
              <a:sym typeface="Montserrat"/>
            </a:endParaRP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replacement vehicles:</a:t>
            </a:r>
            <a:r>
              <a:rPr lang="en-US" sz="1200" dirty="0">
                <a:solidFill>
                  <a:srgbClr val="292928"/>
                </a:solidFill>
                <a:latin typeface="Montserrat"/>
                <a:ea typeface="Montserrat"/>
                <a:cs typeface="Montserrat"/>
                <a:sym typeface="Montserrat"/>
              </a:rPr>
              <a:t> we provide replacement vehicles in the event of an accident or breakdown.</a:t>
            </a:r>
          </a:p>
          <a:p>
            <a:pPr algn="l">
              <a:lnSpc>
                <a:spcPts val="2160"/>
              </a:lnSpc>
            </a:pPr>
            <a:endParaRPr lang="en-US" sz="1200" dirty="0">
              <a:solidFill>
                <a:srgbClr val="292928"/>
              </a:solidFill>
              <a:latin typeface="Montserrat"/>
              <a:ea typeface="Montserrat"/>
              <a:cs typeface="Montserrat"/>
              <a:sym typeface="Montserrat"/>
            </a:endParaRP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Door-to-Door Services: </a:t>
            </a:r>
            <a:r>
              <a:rPr lang="en-US" sz="1200" dirty="0">
                <a:solidFill>
                  <a:srgbClr val="292928"/>
                </a:solidFill>
                <a:latin typeface="Montserrat"/>
                <a:ea typeface="Montserrat"/>
                <a:cs typeface="Montserrat"/>
                <a:sym typeface="Montserrat"/>
              </a:rPr>
              <a:t>Offering convenient door-to-door service for enhanced customer comfort and efficiency.</a:t>
            </a: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24/7 Mobile Service:</a:t>
            </a:r>
            <a:r>
              <a:rPr lang="en-US" sz="1200" dirty="0">
                <a:solidFill>
                  <a:srgbClr val="292928"/>
                </a:solidFill>
                <a:latin typeface="Montserrat"/>
                <a:ea typeface="Montserrat"/>
                <a:cs typeface="Montserrat"/>
                <a:sym typeface="Montserrat"/>
              </a:rPr>
              <a:t> Our mobile service crew is available around the clock to assist our clients whenever required.</a:t>
            </a:r>
          </a:p>
          <a:p>
            <a:pPr algn="l">
              <a:lnSpc>
                <a:spcPts val="2160"/>
              </a:lnSpc>
            </a:pPr>
            <a:endParaRPr lang="en-US" sz="1200" dirty="0">
              <a:solidFill>
                <a:srgbClr val="292928"/>
              </a:solidFill>
              <a:latin typeface="Montserrat"/>
              <a:ea typeface="Montserrat"/>
              <a:cs typeface="Montserrat"/>
              <a:sym typeface="Montserrat"/>
            </a:endParaRP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Vehicle Tracking and Access Control:</a:t>
            </a:r>
            <a:r>
              <a:rPr lang="en-US" sz="1200" dirty="0">
                <a:solidFill>
                  <a:srgbClr val="292928"/>
                </a:solidFill>
                <a:latin typeface="Montserrat"/>
                <a:ea typeface="Montserrat"/>
                <a:cs typeface="Montserrat"/>
                <a:sym typeface="Montserrat"/>
              </a:rPr>
              <a:t> Equipping each vehicle with a tracking system and blue key to ensure security and manage usage effectively.</a:t>
            </a:r>
          </a:p>
          <a:p>
            <a:pPr marL="259080" lvl="1" indent="-129540" algn="l">
              <a:lnSpc>
                <a:spcPts val="2160"/>
              </a:lnSpc>
              <a:buFont typeface="Arial"/>
              <a:buChar char="•"/>
            </a:pPr>
            <a:r>
              <a:rPr lang="en-US" sz="1200" b="1" dirty="0">
                <a:solidFill>
                  <a:srgbClr val="292928"/>
                </a:solidFill>
                <a:latin typeface="Montserrat Bold"/>
                <a:ea typeface="Montserrat Bold"/>
                <a:cs typeface="Montserrat Bold"/>
                <a:sym typeface="Montserrat Bold"/>
              </a:rPr>
              <a:t>Vehicle Safety Enhancements</a:t>
            </a:r>
            <a:r>
              <a:rPr lang="en-US" sz="1200" dirty="0">
                <a:solidFill>
                  <a:srgbClr val="292928"/>
                </a:solidFill>
                <a:latin typeface="Montserrat"/>
                <a:ea typeface="Montserrat"/>
                <a:cs typeface="Montserrat"/>
                <a:sym typeface="Montserrat"/>
              </a:rPr>
              <a:t>: Installing roll bars and roll cages that meet USA standards for additional vehicle safety.</a:t>
            </a:r>
          </a:p>
          <a:p>
            <a:pPr algn="l">
              <a:lnSpc>
                <a:spcPts val="2160"/>
              </a:lnSpc>
            </a:pPr>
            <a:endParaRPr lang="en-US" sz="1200" dirty="0">
              <a:solidFill>
                <a:srgbClr val="292928"/>
              </a:solidFill>
              <a:latin typeface="Montserrat"/>
              <a:ea typeface="Montserrat"/>
              <a:cs typeface="Montserrat"/>
              <a:sym typeface="Montserrat"/>
            </a:endParaRPr>
          </a:p>
          <a:p>
            <a:pPr algn="l">
              <a:lnSpc>
                <a:spcPts val="2160"/>
              </a:lnSpc>
            </a:pPr>
            <a:endParaRPr lang="en-US" sz="1200" dirty="0">
              <a:solidFill>
                <a:srgbClr val="292928"/>
              </a:solidFill>
              <a:latin typeface="Montserrat"/>
              <a:ea typeface="Montserrat"/>
              <a:cs typeface="Montserrat"/>
              <a:sym typeface="Montserrat"/>
            </a:endParaRPr>
          </a:p>
        </p:txBody>
      </p:sp>
      <p:sp>
        <p:nvSpPr>
          <p:cNvPr id="11" name="TextBox 11"/>
          <p:cNvSpPr txBox="1"/>
          <p:nvPr/>
        </p:nvSpPr>
        <p:spPr>
          <a:xfrm>
            <a:off x="4246736" y="9588788"/>
            <a:ext cx="2557264" cy="134196"/>
          </a:xfrm>
          <a:prstGeom prst="rect">
            <a:avLst/>
          </a:prstGeom>
        </p:spPr>
        <p:txBody>
          <a:bodyPr lIns="0" tIns="0" rIns="0" bIns="0" rtlCol="0" anchor="t">
            <a:spAutoFit/>
          </a:bodyPr>
          <a:lstStyle/>
          <a:p>
            <a:pPr algn="r">
              <a:lnSpc>
                <a:spcPts val="1119"/>
              </a:lnSpc>
            </a:pPr>
            <a:r>
              <a:rPr lang="en-US" sz="799" b="1">
                <a:solidFill>
                  <a:srgbClr val="FFFFFF"/>
                </a:solidFill>
                <a:latin typeface="Montserrat Ultra-Bold"/>
                <a:ea typeface="Montserrat Ultra-Bold"/>
                <a:cs typeface="Montserrat Ultra-Bold"/>
                <a:sym typeface="Montserrat Ultra-Bold"/>
              </a:rPr>
              <a:t>SERVICES OFFERED.  |  PAGE 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D76FF-FAD7-EF1C-65C4-A6369606444F}"/>
            </a:ext>
          </a:extLst>
        </p:cNvPr>
        <p:cNvGrpSpPr/>
        <p:nvPr/>
      </p:nvGrpSpPr>
      <p:grpSpPr>
        <a:xfrm>
          <a:off x="0" y="0"/>
          <a:ext cx="0" cy="0"/>
          <a:chOff x="0" y="0"/>
          <a:chExt cx="0" cy="0"/>
        </a:xfrm>
      </p:grpSpPr>
      <p:sp>
        <p:nvSpPr>
          <p:cNvPr id="3" name="Freeform 19">
            <a:extLst>
              <a:ext uri="{FF2B5EF4-FFF2-40B4-BE49-F238E27FC236}">
                <a16:creationId xmlns:a16="http://schemas.microsoft.com/office/drawing/2014/main" id="{03DAFA36-853C-C7C3-4C1D-7C9B4594EC07}"/>
              </a:ext>
            </a:extLst>
          </p:cNvPr>
          <p:cNvSpPr/>
          <p:nvPr/>
        </p:nvSpPr>
        <p:spPr>
          <a:xfrm>
            <a:off x="3778250" y="7268645"/>
            <a:ext cx="4846875" cy="4200535"/>
          </a:xfrm>
          <a:custGeom>
            <a:avLst/>
            <a:gdLst/>
            <a:ahLst/>
            <a:cxnLst/>
            <a:rect l="l" t="t" r="r" b="b"/>
            <a:pathLst>
              <a:path w="4846875" h="4200535">
                <a:moveTo>
                  <a:pt x="0" y="0"/>
                </a:moveTo>
                <a:lnTo>
                  <a:pt x="4846874" y="0"/>
                </a:lnTo>
                <a:lnTo>
                  <a:pt x="4846874" y="4200535"/>
                </a:lnTo>
                <a:lnTo>
                  <a:pt x="0" y="4200535"/>
                </a:lnTo>
                <a:lnTo>
                  <a:pt x="0" y="0"/>
                </a:lnTo>
                <a:close/>
              </a:path>
            </a:pathLst>
          </a:custGeom>
          <a:blipFill>
            <a:blip r:embed="rId2"/>
            <a:stretch>
              <a:fillRect t="-12680" b="-316345"/>
            </a:stretch>
          </a:blipFill>
        </p:spPr>
        <p:txBody>
          <a:bodyPr/>
          <a:lstStyle/>
          <a:p>
            <a:endParaRPr lang="en-US" dirty="0"/>
          </a:p>
        </p:txBody>
      </p:sp>
      <p:grpSp>
        <p:nvGrpSpPr>
          <p:cNvPr id="31" name="Group 2">
            <a:extLst>
              <a:ext uri="{FF2B5EF4-FFF2-40B4-BE49-F238E27FC236}">
                <a16:creationId xmlns:a16="http://schemas.microsoft.com/office/drawing/2014/main" id="{A874937A-D513-22A6-1578-CF3A11F37097}"/>
              </a:ext>
            </a:extLst>
          </p:cNvPr>
          <p:cNvGrpSpPr/>
          <p:nvPr/>
        </p:nvGrpSpPr>
        <p:grpSpPr>
          <a:xfrm>
            <a:off x="0" y="0"/>
            <a:ext cx="7562797" cy="730187"/>
            <a:chOff x="0" y="0"/>
            <a:chExt cx="4816593" cy="616426"/>
          </a:xfrm>
        </p:grpSpPr>
        <p:sp>
          <p:nvSpPr>
            <p:cNvPr id="32" name="Freeform 3">
              <a:extLst>
                <a:ext uri="{FF2B5EF4-FFF2-40B4-BE49-F238E27FC236}">
                  <a16:creationId xmlns:a16="http://schemas.microsoft.com/office/drawing/2014/main" id="{EAAE3FC3-AF19-DAC7-651E-997CEE029B3D}"/>
                </a:ext>
              </a:extLst>
            </p:cNvPr>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txBody>
            <a:bodyPr/>
            <a:lstStyle/>
            <a:p>
              <a:endParaRPr lang="en-US" sz="744">
                <a:latin typeface="Baskerville Old Face" panose="02020602080505020303" pitchFamily="18" charset="0"/>
              </a:endParaRPr>
            </a:p>
          </p:txBody>
        </p:sp>
        <p:sp>
          <p:nvSpPr>
            <p:cNvPr id="33" name="TextBox 4">
              <a:extLst>
                <a:ext uri="{FF2B5EF4-FFF2-40B4-BE49-F238E27FC236}">
                  <a16:creationId xmlns:a16="http://schemas.microsoft.com/office/drawing/2014/main" id="{1D5F81E4-253A-A55A-7B96-C753C2F3ABD0}"/>
                </a:ext>
              </a:extLst>
            </p:cNvPr>
            <p:cNvSpPr txBox="1"/>
            <p:nvPr/>
          </p:nvSpPr>
          <p:spPr>
            <a:xfrm>
              <a:off x="0" y="-66675"/>
              <a:ext cx="4816593" cy="683101"/>
            </a:xfrm>
            <a:prstGeom prst="rect">
              <a:avLst/>
            </a:prstGeom>
          </p:spPr>
          <p:txBody>
            <a:bodyPr lIns="20990" tIns="20990" rIns="20990" bIns="20990" rtlCol="0" anchor="ctr"/>
            <a:lstStyle/>
            <a:p>
              <a:pPr algn="ctr">
                <a:lnSpc>
                  <a:spcPts val="1504"/>
                </a:lnSpc>
              </a:pPr>
              <a:endParaRPr sz="744">
                <a:latin typeface="Baskerville Old Face" panose="02020602080505020303" pitchFamily="18" charset="0"/>
              </a:endParaRPr>
            </a:p>
          </p:txBody>
        </p:sp>
      </p:grpSp>
      <p:grpSp>
        <p:nvGrpSpPr>
          <p:cNvPr id="34" name="Group 24">
            <a:extLst>
              <a:ext uri="{FF2B5EF4-FFF2-40B4-BE49-F238E27FC236}">
                <a16:creationId xmlns:a16="http://schemas.microsoft.com/office/drawing/2014/main" id="{13681B5B-EC55-7B79-CFA5-FCDBEFE8538B}"/>
              </a:ext>
            </a:extLst>
          </p:cNvPr>
          <p:cNvGrpSpPr/>
          <p:nvPr/>
        </p:nvGrpSpPr>
        <p:grpSpPr>
          <a:xfrm>
            <a:off x="0" y="0"/>
            <a:ext cx="7562795" cy="824239"/>
            <a:chOff x="0" y="0"/>
            <a:chExt cx="24384000" cy="3120655"/>
          </a:xfrm>
          <a:solidFill>
            <a:schemeClr val="bg2">
              <a:lumMod val="25000"/>
            </a:schemeClr>
          </a:solidFill>
        </p:grpSpPr>
        <p:pic>
          <p:nvPicPr>
            <p:cNvPr id="35" name="Picture 25">
              <a:extLst>
                <a:ext uri="{FF2B5EF4-FFF2-40B4-BE49-F238E27FC236}">
                  <a16:creationId xmlns:a16="http://schemas.microsoft.com/office/drawing/2014/main" id="{45F4BE3F-A4DE-6C65-337A-11D9ACE41020}"/>
                </a:ext>
              </a:extLst>
            </p:cNvPr>
            <p:cNvPicPr>
              <a:picLocks noChangeAspect="1"/>
            </p:cNvPicPr>
            <p:nvPr/>
          </p:nvPicPr>
          <p:blipFill>
            <a:blip r:embed="rId3">
              <a:alphaModFix amt="14000"/>
            </a:blip>
            <a:srcRect t="45734" b="45734"/>
            <a:stretch>
              <a:fillRect/>
            </a:stretch>
          </p:blipFill>
          <p:spPr>
            <a:xfrm>
              <a:off x="0" y="0"/>
              <a:ext cx="24384000" cy="3120655"/>
            </a:xfrm>
            <a:prstGeom prst="rect">
              <a:avLst/>
            </a:prstGeom>
            <a:grpFill/>
          </p:spPr>
        </p:pic>
      </p:grpSp>
      <p:sp>
        <p:nvSpPr>
          <p:cNvPr id="36" name="TextBox 6">
            <a:extLst>
              <a:ext uri="{FF2B5EF4-FFF2-40B4-BE49-F238E27FC236}">
                <a16:creationId xmlns:a16="http://schemas.microsoft.com/office/drawing/2014/main" id="{465C09A6-5931-8BC6-9861-BF9BECCE11BE}"/>
              </a:ext>
            </a:extLst>
          </p:cNvPr>
          <p:cNvSpPr txBox="1"/>
          <p:nvPr/>
        </p:nvSpPr>
        <p:spPr>
          <a:xfrm>
            <a:off x="2329921" y="120304"/>
            <a:ext cx="2896658" cy="939488"/>
          </a:xfrm>
          <a:prstGeom prst="rect">
            <a:avLst/>
          </a:prstGeom>
        </p:spPr>
        <p:txBody>
          <a:bodyPr wrap="square" lIns="0" tIns="0" rIns="0" bIns="0" rtlCol="0" anchor="t">
            <a:spAutoFit/>
          </a:bodyPr>
          <a:lstStyle/>
          <a:p>
            <a:pPr algn="ctr">
              <a:lnSpc>
                <a:spcPts val="3760"/>
              </a:lnSpc>
            </a:pPr>
            <a:r>
              <a:rPr lang="en-US" sz="2479" b="1" dirty="0">
                <a:solidFill>
                  <a:schemeClr val="bg2">
                    <a:lumMod val="90000"/>
                  </a:schemeClr>
                </a:solidFill>
                <a:latin typeface="Baskerville Old Face" panose="02020602080505020303" pitchFamily="18" charset="0"/>
                <a:ea typeface="Klein Bold"/>
                <a:cs typeface="Klein Bold"/>
                <a:sym typeface="Klein Bold"/>
              </a:rPr>
              <a:t>Our Clients</a:t>
            </a:r>
          </a:p>
          <a:p>
            <a:pPr algn="ctr">
              <a:lnSpc>
                <a:spcPts val="3760"/>
              </a:lnSpc>
            </a:pPr>
            <a:endParaRPr lang="en-US" sz="2479" b="1" dirty="0">
              <a:solidFill>
                <a:schemeClr val="bg1"/>
              </a:solidFill>
              <a:latin typeface="Baskerville Old Face" panose="02020602080505020303" pitchFamily="18" charset="0"/>
              <a:ea typeface="Klein Bold"/>
              <a:cs typeface="Klein Bold"/>
              <a:sym typeface="Klein Bold"/>
            </a:endParaRPr>
          </a:p>
        </p:txBody>
      </p:sp>
      <p:sp>
        <p:nvSpPr>
          <p:cNvPr id="2" name="Rectangle 1">
            <a:extLst>
              <a:ext uri="{FF2B5EF4-FFF2-40B4-BE49-F238E27FC236}">
                <a16:creationId xmlns:a16="http://schemas.microsoft.com/office/drawing/2014/main" id="{A585113F-5884-A270-831A-49F8268B51DF}"/>
              </a:ext>
            </a:extLst>
          </p:cNvPr>
          <p:cNvSpPr/>
          <p:nvPr/>
        </p:nvSpPr>
        <p:spPr>
          <a:xfrm>
            <a:off x="501650" y="3289300"/>
            <a:ext cx="2743200" cy="9144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44"/>
          </a:p>
        </p:txBody>
      </p:sp>
      <p:sp>
        <p:nvSpPr>
          <p:cNvPr id="5" name="Rectangle 4">
            <a:extLst>
              <a:ext uri="{FF2B5EF4-FFF2-40B4-BE49-F238E27FC236}">
                <a16:creationId xmlns:a16="http://schemas.microsoft.com/office/drawing/2014/main" id="{D37F2A94-CFAA-42B5-35B5-E9ABC155DDA1}"/>
              </a:ext>
            </a:extLst>
          </p:cNvPr>
          <p:cNvSpPr/>
          <p:nvPr/>
        </p:nvSpPr>
        <p:spPr>
          <a:xfrm>
            <a:off x="4464050" y="3365500"/>
            <a:ext cx="2743200" cy="914400"/>
          </a:xfrm>
          <a:prstGeom prst="rect">
            <a:avLst/>
          </a:prstGeom>
          <a:blipFill dpi="0" rotWithShape="1">
            <a:blip r:embed="rId5">
              <a:extLst>
                <a:ext uri="{96DAC541-7B7A-43D3-8B79-37D633B846F1}">
                  <asvg:svgBlip xmlns:asvg="http://schemas.microsoft.com/office/drawing/2016/SVG/main" r:embed="rId6"/>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44"/>
          </a:p>
        </p:txBody>
      </p:sp>
      <p:sp>
        <p:nvSpPr>
          <p:cNvPr id="7" name="Rectangle 6">
            <a:extLst>
              <a:ext uri="{FF2B5EF4-FFF2-40B4-BE49-F238E27FC236}">
                <a16:creationId xmlns:a16="http://schemas.microsoft.com/office/drawing/2014/main" id="{95BD9990-1C04-136E-AC22-C8C3CC87BC3C}"/>
              </a:ext>
            </a:extLst>
          </p:cNvPr>
          <p:cNvSpPr/>
          <p:nvPr/>
        </p:nvSpPr>
        <p:spPr>
          <a:xfrm>
            <a:off x="3092450" y="4813300"/>
            <a:ext cx="1645920" cy="182880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44"/>
          </a:p>
        </p:txBody>
      </p:sp>
      <p:sp>
        <p:nvSpPr>
          <p:cNvPr id="15" name="Rectangle 14">
            <a:extLst>
              <a:ext uri="{FF2B5EF4-FFF2-40B4-BE49-F238E27FC236}">
                <a16:creationId xmlns:a16="http://schemas.microsoft.com/office/drawing/2014/main" id="{A9FBE03E-BE4F-66A8-941A-6ADE41940925}"/>
              </a:ext>
            </a:extLst>
          </p:cNvPr>
          <p:cNvSpPr/>
          <p:nvPr/>
        </p:nvSpPr>
        <p:spPr>
          <a:xfrm>
            <a:off x="5727027" y="4875609"/>
            <a:ext cx="1371600" cy="137160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44"/>
          </a:p>
        </p:txBody>
      </p:sp>
      <p:sp>
        <p:nvSpPr>
          <p:cNvPr id="17" name="Rectangle 16">
            <a:extLst>
              <a:ext uri="{FF2B5EF4-FFF2-40B4-BE49-F238E27FC236}">
                <a16:creationId xmlns:a16="http://schemas.microsoft.com/office/drawing/2014/main" id="{65F1D007-558D-8CCF-6465-98390F5C03F2}"/>
              </a:ext>
            </a:extLst>
          </p:cNvPr>
          <p:cNvSpPr/>
          <p:nvPr/>
        </p:nvSpPr>
        <p:spPr>
          <a:xfrm>
            <a:off x="3930650" y="6870700"/>
            <a:ext cx="1828800" cy="182880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44" dirty="0"/>
          </a:p>
        </p:txBody>
      </p:sp>
      <p:sp>
        <p:nvSpPr>
          <p:cNvPr id="19" name="Rectangle 18">
            <a:extLst>
              <a:ext uri="{FF2B5EF4-FFF2-40B4-BE49-F238E27FC236}">
                <a16:creationId xmlns:a16="http://schemas.microsoft.com/office/drawing/2014/main" id="{0D3D3848-15D2-6BEE-C3CC-C320BDB30566}"/>
              </a:ext>
            </a:extLst>
          </p:cNvPr>
          <p:cNvSpPr/>
          <p:nvPr/>
        </p:nvSpPr>
        <p:spPr>
          <a:xfrm>
            <a:off x="5727027" y="6974145"/>
            <a:ext cx="1828800" cy="1645920"/>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44" dirty="0"/>
          </a:p>
        </p:txBody>
      </p:sp>
      <p:sp>
        <p:nvSpPr>
          <p:cNvPr id="21" name="Rectangle 20">
            <a:extLst>
              <a:ext uri="{FF2B5EF4-FFF2-40B4-BE49-F238E27FC236}">
                <a16:creationId xmlns:a16="http://schemas.microsoft.com/office/drawing/2014/main" id="{436CDAFD-74E2-486F-712D-E25446580FD0}"/>
              </a:ext>
            </a:extLst>
          </p:cNvPr>
          <p:cNvSpPr/>
          <p:nvPr/>
        </p:nvSpPr>
        <p:spPr>
          <a:xfrm>
            <a:off x="577850" y="4935537"/>
            <a:ext cx="1371600" cy="944563"/>
          </a:xfrm>
          <a:prstGeom prst="rect">
            <a:avLst/>
          </a:prstGeom>
          <a:blipFill dpi="0" rotWithShape="1">
            <a:blip r:embed="rId11" cstate="print">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44"/>
          </a:p>
        </p:txBody>
      </p:sp>
      <p:sp>
        <p:nvSpPr>
          <p:cNvPr id="23" name="Rectangle 22">
            <a:extLst>
              <a:ext uri="{FF2B5EF4-FFF2-40B4-BE49-F238E27FC236}">
                <a16:creationId xmlns:a16="http://schemas.microsoft.com/office/drawing/2014/main" id="{DE95581C-F3D9-FCCE-5F72-5D11C3ABB955}"/>
              </a:ext>
            </a:extLst>
          </p:cNvPr>
          <p:cNvSpPr/>
          <p:nvPr/>
        </p:nvSpPr>
        <p:spPr>
          <a:xfrm>
            <a:off x="74432" y="7251700"/>
            <a:ext cx="1828800" cy="1645920"/>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44"/>
          </a:p>
        </p:txBody>
      </p:sp>
      <p:sp>
        <p:nvSpPr>
          <p:cNvPr id="24" name="Rectangle 23">
            <a:extLst>
              <a:ext uri="{FF2B5EF4-FFF2-40B4-BE49-F238E27FC236}">
                <a16:creationId xmlns:a16="http://schemas.microsoft.com/office/drawing/2014/main" id="{EA95EC38-81ED-49F8-7F1B-C97B750C02E9}"/>
              </a:ext>
            </a:extLst>
          </p:cNvPr>
          <p:cNvSpPr/>
          <p:nvPr/>
        </p:nvSpPr>
        <p:spPr>
          <a:xfrm>
            <a:off x="1797050" y="7043131"/>
            <a:ext cx="1828800" cy="1645920"/>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44" dirty="0"/>
              <a:t>2</a:t>
            </a:r>
          </a:p>
          <a:p>
            <a:pPr algn="ctr"/>
            <a:endParaRPr lang="en-US" sz="744" dirty="0"/>
          </a:p>
        </p:txBody>
      </p:sp>
      <p:grpSp>
        <p:nvGrpSpPr>
          <p:cNvPr id="4" name="Group 4">
            <a:extLst>
              <a:ext uri="{FF2B5EF4-FFF2-40B4-BE49-F238E27FC236}">
                <a16:creationId xmlns:a16="http://schemas.microsoft.com/office/drawing/2014/main" id="{7F074E6A-336D-748F-B859-17A051B57E8A}"/>
              </a:ext>
            </a:extLst>
          </p:cNvPr>
          <p:cNvGrpSpPr/>
          <p:nvPr/>
        </p:nvGrpSpPr>
        <p:grpSpPr>
          <a:xfrm>
            <a:off x="-241618" y="9443401"/>
            <a:ext cx="8043236" cy="507855"/>
            <a:chOff x="0" y="0"/>
            <a:chExt cx="2709333" cy="171069"/>
          </a:xfrm>
        </p:grpSpPr>
        <p:sp>
          <p:nvSpPr>
            <p:cNvPr id="6" name="Freeform 5">
              <a:extLst>
                <a:ext uri="{FF2B5EF4-FFF2-40B4-BE49-F238E27FC236}">
                  <a16:creationId xmlns:a16="http://schemas.microsoft.com/office/drawing/2014/main" id="{6AD038D9-A918-D359-EF6D-FA7D8A9174EB}"/>
                </a:ext>
              </a:extLst>
            </p:cNvPr>
            <p:cNvSpPr/>
            <p:nvPr/>
          </p:nvSpPr>
          <p:spPr>
            <a:xfrm>
              <a:off x="0" y="0"/>
              <a:ext cx="2709333" cy="171069"/>
            </a:xfrm>
            <a:custGeom>
              <a:avLst/>
              <a:gdLst/>
              <a:ahLst/>
              <a:cxnLst/>
              <a:rect l="l" t="t" r="r" b="b"/>
              <a:pathLst>
                <a:path w="2709333" h="171069">
                  <a:moveTo>
                    <a:pt x="0" y="0"/>
                  </a:moveTo>
                  <a:lnTo>
                    <a:pt x="2709333" y="0"/>
                  </a:lnTo>
                  <a:lnTo>
                    <a:pt x="2709333" y="171069"/>
                  </a:lnTo>
                  <a:lnTo>
                    <a:pt x="0" y="171069"/>
                  </a:lnTo>
                  <a:close/>
                </a:path>
              </a:pathLst>
            </a:custGeom>
            <a:solidFill>
              <a:srgbClr val="414B3B"/>
            </a:solidFill>
          </p:spPr>
        </p:sp>
        <p:sp>
          <p:nvSpPr>
            <p:cNvPr id="8" name="TextBox 6">
              <a:extLst>
                <a:ext uri="{FF2B5EF4-FFF2-40B4-BE49-F238E27FC236}">
                  <a16:creationId xmlns:a16="http://schemas.microsoft.com/office/drawing/2014/main" id="{1C0F8DB9-3E0E-CE6D-698E-7F9E1E09AAFE}"/>
                </a:ext>
              </a:extLst>
            </p:cNvPr>
            <p:cNvSpPr txBox="1"/>
            <p:nvPr/>
          </p:nvSpPr>
          <p:spPr>
            <a:xfrm>
              <a:off x="0" y="-28575"/>
              <a:ext cx="2709333" cy="199644"/>
            </a:xfrm>
            <a:prstGeom prst="rect">
              <a:avLst/>
            </a:prstGeom>
          </p:spPr>
          <p:txBody>
            <a:bodyPr lIns="50800" tIns="50800" rIns="50800" bIns="50800" rtlCol="0" anchor="ctr"/>
            <a:lstStyle/>
            <a:p>
              <a:pPr algn="ctr">
                <a:lnSpc>
                  <a:spcPts val="1960"/>
                </a:lnSpc>
                <a:spcBef>
                  <a:spcPct val="0"/>
                </a:spcBef>
              </a:pPr>
              <a:endParaRPr/>
            </a:p>
          </p:txBody>
        </p:sp>
      </p:grpSp>
      <p:sp>
        <p:nvSpPr>
          <p:cNvPr id="9" name="Freeform 7">
            <a:extLst>
              <a:ext uri="{FF2B5EF4-FFF2-40B4-BE49-F238E27FC236}">
                <a16:creationId xmlns:a16="http://schemas.microsoft.com/office/drawing/2014/main" id="{38F11AAE-783F-586E-1F72-348516A3E32B}"/>
              </a:ext>
            </a:extLst>
          </p:cNvPr>
          <p:cNvSpPr/>
          <p:nvPr/>
        </p:nvSpPr>
        <p:spPr>
          <a:xfrm>
            <a:off x="560376" y="9376981"/>
            <a:ext cx="391248" cy="640695"/>
          </a:xfrm>
          <a:custGeom>
            <a:avLst/>
            <a:gdLst/>
            <a:ahLst/>
            <a:cxnLst/>
            <a:rect l="l" t="t" r="r" b="b"/>
            <a:pathLst>
              <a:path w="391248" h="640695">
                <a:moveTo>
                  <a:pt x="0" y="0"/>
                </a:moveTo>
                <a:lnTo>
                  <a:pt x="391248" y="0"/>
                </a:lnTo>
                <a:lnTo>
                  <a:pt x="391248" y="640695"/>
                </a:lnTo>
                <a:lnTo>
                  <a:pt x="0" y="640695"/>
                </a:lnTo>
                <a:lnTo>
                  <a:pt x="0" y="0"/>
                </a:lnTo>
                <a:close/>
              </a:path>
            </a:pathLst>
          </a:custGeom>
          <a:blipFill>
            <a:blip r:embed="rId14"/>
            <a:stretch>
              <a:fillRect/>
            </a:stretch>
          </a:blipFill>
        </p:spPr>
      </p:sp>
      <p:sp>
        <p:nvSpPr>
          <p:cNvPr id="10" name="TextBox 11">
            <a:extLst>
              <a:ext uri="{FF2B5EF4-FFF2-40B4-BE49-F238E27FC236}">
                <a16:creationId xmlns:a16="http://schemas.microsoft.com/office/drawing/2014/main" id="{41EFE82B-A95A-A82D-04E8-40FFC8E07135}"/>
              </a:ext>
            </a:extLst>
          </p:cNvPr>
          <p:cNvSpPr txBox="1"/>
          <p:nvPr/>
        </p:nvSpPr>
        <p:spPr>
          <a:xfrm>
            <a:off x="4246736" y="9588788"/>
            <a:ext cx="2557264" cy="134196"/>
          </a:xfrm>
          <a:prstGeom prst="rect">
            <a:avLst/>
          </a:prstGeom>
        </p:spPr>
        <p:txBody>
          <a:bodyPr lIns="0" tIns="0" rIns="0" bIns="0" rtlCol="0" anchor="t">
            <a:spAutoFit/>
          </a:bodyPr>
          <a:lstStyle/>
          <a:p>
            <a:pPr algn="r">
              <a:lnSpc>
                <a:spcPts val="1119"/>
              </a:lnSpc>
            </a:pPr>
            <a:r>
              <a:rPr lang="en-US" sz="799" b="1" dirty="0">
                <a:solidFill>
                  <a:srgbClr val="FFFFFF"/>
                </a:solidFill>
                <a:latin typeface="Montserrat Ultra-Bold"/>
                <a:ea typeface="Montserrat Ultra-Bold"/>
                <a:cs typeface="Montserrat Ultra-Bold"/>
                <a:sym typeface="Montserrat Ultra-Bold"/>
              </a:rPr>
              <a:t>Our Clients.  |  PAGE 06</a:t>
            </a:r>
          </a:p>
        </p:txBody>
      </p:sp>
    </p:spTree>
    <p:extLst>
      <p:ext uri="{BB962C8B-B14F-4D97-AF65-F5344CB8AC3E}">
        <p14:creationId xmlns:p14="http://schemas.microsoft.com/office/powerpoint/2010/main" val="339112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2">
            <a:extLst>
              <a:ext uri="{FF2B5EF4-FFF2-40B4-BE49-F238E27FC236}">
                <a16:creationId xmlns:a16="http://schemas.microsoft.com/office/drawing/2014/main" id="{187FFAA1-8A84-6CD0-D6DA-232D3EB301E9}"/>
              </a:ext>
            </a:extLst>
          </p:cNvPr>
          <p:cNvGrpSpPr/>
          <p:nvPr/>
        </p:nvGrpSpPr>
        <p:grpSpPr>
          <a:xfrm>
            <a:off x="0" y="227339"/>
            <a:ext cx="7562797" cy="730187"/>
            <a:chOff x="0" y="0"/>
            <a:chExt cx="4816593" cy="616426"/>
          </a:xfrm>
        </p:grpSpPr>
        <p:sp>
          <p:nvSpPr>
            <p:cNvPr id="32" name="Freeform 3">
              <a:extLst>
                <a:ext uri="{FF2B5EF4-FFF2-40B4-BE49-F238E27FC236}">
                  <a16:creationId xmlns:a16="http://schemas.microsoft.com/office/drawing/2014/main" id="{EC909EA7-2696-13CB-016A-753DBB29B345}"/>
                </a:ext>
              </a:extLst>
            </p:cNvPr>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txBody>
            <a:bodyPr/>
            <a:lstStyle/>
            <a:p>
              <a:endParaRPr lang="en-US" sz="744">
                <a:latin typeface="Baskerville Old Face" panose="02020602080505020303" pitchFamily="18" charset="0"/>
              </a:endParaRPr>
            </a:p>
          </p:txBody>
        </p:sp>
        <p:sp>
          <p:nvSpPr>
            <p:cNvPr id="33" name="TextBox 4">
              <a:extLst>
                <a:ext uri="{FF2B5EF4-FFF2-40B4-BE49-F238E27FC236}">
                  <a16:creationId xmlns:a16="http://schemas.microsoft.com/office/drawing/2014/main" id="{B5C87482-DD7E-0677-5142-B5F24F0D649B}"/>
                </a:ext>
              </a:extLst>
            </p:cNvPr>
            <p:cNvSpPr txBox="1"/>
            <p:nvPr/>
          </p:nvSpPr>
          <p:spPr>
            <a:xfrm>
              <a:off x="0" y="-66675"/>
              <a:ext cx="4816593" cy="683101"/>
            </a:xfrm>
            <a:prstGeom prst="rect">
              <a:avLst/>
            </a:prstGeom>
          </p:spPr>
          <p:txBody>
            <a:bodyPr lIns="20990" tIns="20990" rIns="20990" bIns="20990" rtlCol="0" anchor="ctr"/>
            <a:lstStyle/>
            <a:p>
              <a:pPr algn="ctr">
                <a:lnSpc>
                  <a:spcPts val="1504"/>
                </a:lnSpc>
              </a:pPr>
              <a:endParaRPr sz="744">
                <a:latin typeface="Baskerville Old Face" panose="02020602080505020303" pitchFamily="18" charset="0"/>
              </a:endParaRPr>
            </a:p>
          </p:txBody>
        </p:sp>
      </p:grpSp>
      <p:grpSp>
        <p:nvGrpSpPr>
          <p:cNvPr id="34" name="Group 24">
            <a:extLst>
              <a:ext uri="{FF2B5EF4-FFF2-40B4-BE49-F238E27FC236}">
                <a16:creationId xmlns:a16="http://schemas.microsoft.com/office/drawing/2014/main" id="{78560E34-A2B7-642B-B556-A6D5F550DF1D}"/>
              </a:ext>
            </a:extLst>
          </p:cNvPr>
          <p:cNvGrpSpPr/>
          <p:nvPr/>
        </p:nvGrpSpPr>
        <p:grpSpPr>
          <a:xfrm>
            <a:off x="0" y="-36022"/>
            <a:ext cx="7562795" cy="1087601"/>
            <a:chOff x="0" y="0"/>
            <a:chExt cx="24384000" cy="3120655"/>
          </a:xfrm>
          <a:solidFill>
            <a:schemeClr val="bg2">
              <a:lumMod val="25000"/>
            </a:schemeClr>
          </a:solidFill>
        </p:grpSpPr>
        <p:pic>
          <p:nvPicPr>
            <p:cNvPr id="35" name="Picture 25">
              <a:extLst>
                <a:ext uri="{FF2B5EF4-FFF2-40B4-BE49-F238E27FC236}">
                  <a16:creationId xmlns:a16="http://schemas.microsoft.com/office/drawing/2014/main" id="{437EAA09-4FDD-BEC3-34DA-0859E86C4BD4}"/>
                </a:ext>
              </a:extLst>
            </p:cNvPr>
            <p:cNvPicPr>
              <a:picLocks noChangeAspect="1"/>
            </p:cNvPicPr>
            <p:nvPr/>
          </p:nvPicPr>
          <p:blipFill>
            <a:blip r:embed="rId3">
              <a:alphaModFix amt="14000"/>
            </a:blip>
            <a:srcRect t="45734" b="45734"/>
            <a:stretch>
              <a:fillRect/>
            </a:stretch>
          </p:blipFill>
          <p:spPr>
            <a:xfrm>
              <a:off x="0" y="0"/>
              <a:ext cx="24384000" cy="3120655"/>
            </a:xfrm>
            <a:prstGeom prst="rect">
              <a:avLst/>
            </a:prstGeom>
            <a:grpFill/>
          </p:spPr>
        </p:pic>
      </p:grpSp>
      <p:sp>
        <p:nvSpPr>
          <p:cNvPr id="36" name="TextBox 6">
            <a:extLst>
              <a:ext uri="{FF2B5EF4-FFF2-40B4-BE49-F238E27FC236}">
                <a16:creationId xmlns:a16="http://schemas.microsoft.com/office/drawing/2014/main" id="{D6D2159F-23BD-331C-A237-5BADB7BCB4F4}"/>
              </a:ext>
            </a:extLst>
          </p:cNvPr>
          <p:cNvSpPr txBox="1"/>
          <p:nvPr/>
        </p:nvSpPr>
        <p:spPr>
          <a:xfrm>
            <a:off x="2261715" y="175610"/>
            <a:ext cx="2896658" cy="452175"/>
          </a:xfrm>
          <a:prstGeom prst="rect">
            <a:avLst/>
          </a:prstGeom>
        </p:spPr>
        <p:txBody>
          <a:bodyPr wrap="square" lIns="0" tIns="0" rIns="0" bIns="0" rtlCol="0" anchor="t">
            <a:spAutoFit/>
          </a:bodyPr>
          <a:lstStyle/>
          <a:p>
            <a:pPr algn="ctr">
              <a:lnSpc>
                <a:spcPts val="3760"/>
              </a:lnSpc>
            </a:pPr>
            <a:r>
              <a:rPr lang="en-US" sz="2479" b="1" dirty="0">
                <a:solidFill>
                  <a:schemeClr val="bg2">
                    <a:lumMod val="90000"/>
                  </a:schemeClr>
                </a:solidFill>
                <a:latin typeface="Baskerville Old Face" panose="02020602080505020303" pitchFamily="18" charset="0"/>
                <a:ea typeface="Klein Bold"/>
                <a:cs typeface="Klein Bold"/>
                <a:sym typeface="Klein Bold"/>
              </a:rPr>
              <a:t>Our Locations</a:t>
            </a:r>
          </a:p>
        </p:txBody>
      </p:sp>
      <p:pic>
        <p:nvPicPr>
          <p:cNvPr id="4" name="Picture 3">
            <a:extLst>
              <a:ext uri="{FF2B5EF4-FFF2-40B4-BE49-F238E27FC236}">
                <a16:creationId xmlns:a16="http://schemas.microsoft.com/office/drawing/2014/main" id="{5ECE85A2-FF01-F928-FF8D-3F1CA97E9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13139"/>
            <a:ext cx="7556500" cy="9843761"/>
          </a:xfrm>
          <a:prstGeom prst="rect">
            <a:avLst/>
          </a:prstGeom>
        </p:spPr>
      </p:pic>
      <p:sp>
        <p:nvSpPr>
          <p:cNvPr id="6" name="Flowchart: Connector 5">
            <a:extLst>
              <a:ext uri="{FF2B5EF4-FFF2-40B4-BE49-F238E27FC236}">
                <a16:creationId xmlns:a16="http://schemas.microsoft.com/office/drawing/2014/main" id="{3223A756-6C90-A341-8E5C-370AFE3B312D}"/>
              </a:ext>
            </a:extLst>
          </p:cNvPr>
          <p:cNvSpPr/>
          <p:nvPr/>
        </p:nvSpPr>
        <p:spPr>
          <a:xfrm>
            <a:off x="2724679" y="7169812"/>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13" name="TextBox 12">
            <a:extLst>
              <a:ext uri="{FF2B5EF4-FFF2-40B4-BE49-F238E27FC236}">
                <a16:creationId xmlns:a16="http://schemas.microsoft.com/office/drawing/2014/main" id="{8BC5FD8F-4074-377D-7C2D-07584A57E42D}"/>
              </a:ext>
            </a:extLst>
          </p:cNvPr>
          <p:cNvSpPr txBox="1"/>
          <p:nvPr/>
        </p:nvSpPr>
        <p:spPr>
          <a:xfrm>
            <a:off x="1681770" y="7085339"/>
            <a:ext cx="1080298" cy="369332"/>
          </a:xfrm>
          <a:prstGeom prst="rect">
            <a:avLst/>
          </a:prstGeom>
          <a:noFill/>
        </p:spPr>
        <p:txBody>
          <a:bodyPr wrap="square" rtlCol="0">
            <a:spAutoFit/>
          </a:bodyPr>
          <a:lstStyle/>
          <a:p>
            <a:r>
              <a:rPr lang="en-US" b="1" dirty="0">
                <a:latin typeface="Baskerville Old Face" panose="02020602080505020303" pitchFamily="18" charset="0"/>
              </a:rPr>
              <a:t>Jeddah</a:t>
            </a:r>
          </a:p>
        </p:txBody>
      </p:sp>
      <p:sp>
        <p:nvSpPr>
          <p:cNvPr id="14" name="Flowchart: Connector 13">
            <a:extLst>
              <a:ext uri="{FF2B5EF4-FFF2-40B4-BE49-F238E27FC236}">
                <a16:creationId xmlns:a16="http://schemas.microsoft.com/office/drawing/2014/main" id="{AE106C38-1E35-3C52-A14C-4C173E69A0AD}"/>
              </a:ext>
            </a:extLst>
          </p:cNvPr>
          <p:cNvSpPr/>
          <p:nvPr/>
        </p:nvSpPr>
        <p:spPr>
          <a:xfrm>
            <a:off x="2237624" y="5180347"/>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16" name="TextBox 15">
            <a:extLst>
              <a:ext uri="{FF2B5EF4-FFF2-40B4-BE49-F238E27FC236}">
                <a16:creationId xmlns:a16="http://schemas.microsoft.com/office/drawing/2014/main" id="{815EF2D9-7CF0-E828-5278-E9E604540850}"/>
              </a:ext>
            </a:extLst>
          </p:cNvPr>
          <p:cNvSpPr txBox="1"/>
          <p:nvPr/>
        </p:nvSpPr>
        <p:spPr>
          <a:xfrm>
            <a:off x="1416050" y="5087363"/>
            <a:ext cx="914400" cy="369332"/>
          </a:xfrm>
          <a:prstGeom prst="rect">
            <a:avLst/>
          </a:prstGeom>
          <a:noFill/>
        </p:spPr>
        <p:txBody>
          <a:bodyPr wrap="square" rtlCol="0">
            <a:spAutoFit/>
          </a:bodyPr>
          <a:lstStyle/>
          <a:p>
            <a:r>
              <a:rPr lang="en-US" b="1" dirty="0">
                <a:latin typeface="Baskerville Old Face" panose="02020602080505020303" pitchFamily="18" charset="0"/>
              </a:rPr>
              <a:t>Yanbu</a:t>
            </a:r>
          </a:p>
        </p:txBody>
      </p:sp>
      <p:sp>
        <p:nvSpPr>
          <p:cNvPr id="18" name="Flowchart: Connector 17">
            <a:extLst>
              <a:ext uri="{FF2B5EF4-FFF2-40B4-BE49-F238E27FC236}">
                <a16:creationId xmlns:a16="http://schemas.microsoft.com/office/drawing/2014/main" id="{FDE73FFD-4A65-9111-3B18-0DB772596A69}"/>
              </a:ext>
            </a:extLst>
          </p:cNvPr>
          <p:cNvSpPr/>
          <p:nvPr/>
        </p:nvSpPr>
        <p:spPr>
          <a:xfrm>
            <a:off x="3765021" y="6076658"/>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20" name="TextBox 19">
            <a:extLst>
              <a:ext uri="{FF2B5EF4-FFF2-40B4-BE49-F238E27FC236}">
                <a16:creationId xmlns:a16="http://schemas.microsoft.com/office/drawing/2014/main" id="{326AA14B-0225-2D8B-B759-B4BE24435261}"/>
              </a:ext>
            </a:extLst>
          </p:cNvPr>
          <p:cNvSpPr txBox="1"/>
          <p:nvPr/>
        </p:nvSpPr>
        <p:spPr>
          <a:xfrm>
            <a:off x="3397250" y="6192585"/>
            <a:ext cx="897447" cy="338554"/>
          </a:xfrm>
          <a:prstGeom prst="rect">
            <a:avLst/>
          </a:prstGeom>
          <a:noFill/>
        </p:spPr>
        <p:txBody>
          <a:bodyPr wrap="square" rtlCol="0">
            <a:spAutoFit/>
          </a:bodyPr>
          <a:lstStyle/>
          <a:p>
            <a:r>
              <a:rPr lang="en-US" sz="1600" b="1" dirty="0">
                <a:latin typeface="Baskerville Old Face" panose="02020602080505020303" pitchFamily="18" charset="0"/>
              </a:rPr>
              <a:t>Riyadh</a:t>
            </a:r>
          </a:p>
        </p:txBody>
      </p:sp>
      <p:sp>
        <p:nvSpPr>
          <p:cNvPr id="22" name="Flowchart: Connector 21">
            <a:extLst>
              <a:ext uri="{FF2B5EF4-FFF2-40B4-BE49-F238E27FC236}">
                <a16:creationId xmlns:a16="http://schemas.microsoft.com/office/drawing/2014/main" id="{DE58E770-3115-F4D3-0808-7B08E34F0423}"/>
              </a:ext>
            </a:extLst>
          </p:cNvPr>
          <p:cNvSpPr/>
          <p:nvPr/>
        </p:nvSpPr>
        <p:spPr>
          <a:xfrm>
            <a:off x="1730903" y="3427739"/>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25" name="TextBox 24">
            <a:extLst>
              <a:ext uri="{FF2B5EF4-FFF2-40B4-BE49-F238E27FC236}">
                <a16:creationId xmlns:a16="http://schemas.microsoft.com/office/drawing/2014/main" id="{A7DBB6E1-9DBE-9662-5CCC-00D38245E0C7}"/>
              </a:ext>
            </a:extLst>
          </p:cNvPr>
          <p:cNvSpPr txBox="1"/>
          <p:nvPr/>
        </p:nvSpPr>
        <p:spPr>
          <a:xfrm>
            <a:off x="1416050" y="3520691"/>
            <a:ext cx="746012" cy="338554"/>
          </a:xfrm>
          <a:prstGeom prst="rect">
            <a:avLst/>
          </a:prstGeom>
          <a:noFill/>
        </p:spPr>
        <p:txBody>
          <a:bodyPr wrap="square" rtlCol="0">
            <a:spAutoFit/>
          </a:bodyPr>
          <a:lstStyle/>
          <a:p>
            <a:r>
              <a:rPr lang="en-US" sz="1600" b="1" dirty="0">
                <a:latin typeface="Baskerville Old Face" panose="02020602080505020303" pitchFamily="18" charset="0"/>
              </a:rPr>
              <a:t>Neom</a:t>
            </a:r>
          </a:p>
        </p:txBody>
      </p:sp>
      <p:sp>
        <p:nvSpPr>
          <p:cNvPr id="26" name="Flowchart: Connector 25">
            <a:extLst>
              <a:ext uri="{FF2B5EF4-FFF2-40B4-BE49-F238E27FC236}">
                <a16:creationId xmlns:a16="http://schemas.microsoft.com/office/drawing/2014/main" id="{920A5783-4923-202A-B671-EAA688F57B9D}"/>
              </a:ext>
            </a:extLst>
          </p:cNvPr>
          <p:cNvSpPr/>
          <p:nvPr/>
        </p:nvSpPr>
        <p:spPr>
          <a:xfrm>
            <a:off x="2392892" y="6035124"/>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27" name="TextBox 26">
            <a:extLst>
              <a:ext uri="{FF2B5EF4-FFF2-40B4-BE49-F238E27FC236}">
                <a16:creationId xmlns:a16="http://schemas.microsoft.com/office/drawing/2014/main" id="{1BA0F1EC-6576-5BCB-5973-F0AA3A95316E}"/>
              </a:ext>
            </a:extLst>
          </p:cNvPr>
          <p:cNvSpPr txBox="1"/>
          <p:nvPr/>
        </p:nvSpPr>
        <p:spPr>
          <a:xfrm>
            <a:off x="1554900" y="5947675"/>
            <a:ext cx="914400" cy="369332"/>
          </a:xfrm>
          <a:prstGeom prst="rect">
            <a:avLst/>
          </a:prstGeom>
          <a:noFill/>
        </p:spPr>
        <p:txBody>
          <a:bodyPr wrap="square" rtlCol="0">
            <a:spAutoFit/>
          </a:bodyPr>
          <a:lstStyle/>
          <a:p>
            <a:r>
              <a:rPr lang="en-US" b="1" dirty="0">
                <a:latin typeface="Baskerville Old Face" panose="02020602080505020303" pitchFamily="18" charset="0"/>
              </a:rPr>
              <a:t>Rabigh</a:t>
            </a:r>
          </a:p>
        </p:txBody>
      </p:sp>
      <p:sp>
        <p:nvSpPr>
          <p:cNvPr id="28" name="Flowchart: Connector 27">
            <a:extLst>
              <a:ext uri="{FF2B5EF4-FFF2-40B4-BE49-F238E27FC236}">
                <a16:creationId xmlns:a16="http://schemas.microsoft.com/office/drawing/2014/main" id="{7B09AB88-7642-1C5D-B320-8F6FC01FC90C}"/>
              </a:ext>
            </a:extLst>
          </p:cNvPr>
          <p:cNvSpPr/>
          <p:nvPr/>
        </p:nvSpPr>
        <p:spPr>
          <a:xfrm>
            <a:off x="2705591" y="2208539"/>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30" name="TextBox 29">
            <a:extLst>
              <a:ext uri="{FF2B5EF4-FFF2-40B4-BE49-F238E27FC236}">
                <a16:creationId xmlns:a16="http://schemas.microsoft.com/office/drawing/2014/main" id="{56B317F8-A1D4-923C-CCA8-25FED88F4926}"/>
              </a:ext>
            </a:extLst>
          </p:cNvPr>
          <p:cNvSpPr txBox="1"/>
          <p:nvPr/>
        </p:nvSpPr>
        <p:spPr>
          <a:xfrm>
            <a:off x="2638009" y="2242100"/>
            <a:ext cx="762637" cy="338554"/>
          </a:xfrm>
          <a:prstGeom prst="rect">
            <a:avLst/>
          </a:prstGeom>
          <a:noFill/>
        </p:spPr>
        <p:txBody>
          <a:bodyPr wrap="square" rtlCol="0">
            <a:spAutoFit/>
          </a:bodyPr>
          <a:lstStyle/>
          <a:p>
            <a:r>
              <a:rPr lang="en-US" sz="1600" b="1" dirty="0">
                <a:latin typeface="Baskerville Old Face" panose="02020602080505020303" pitchFamily="18" charset="0"/>
              </a:rPr>
              <a:t>Tabuk</a:t>
            </a:r>
          </a:p>
        </p:txBody>
      </p:sp>
      <p:sp>
        <p:nvSpPr>
          <p:cNvPr id="37" name="Flowchart: Connector 36">
            <a:extLst>
              <a:ext uri="{FF2B5EF4-FFF2-40B4-BE49-F238E27FC236}">
                <a16:creationId xmlns:a16="http://schemas.microsoft.com/office/drawing/2014/main" id="{B016CE81-72D6-C598-CCA7-515673F367D5}"/>
              </a:ext>
            </a:extLst>
          </p:cNvPr>
          <p:cNvSpPr/>
          <p:nvPr/>
        </p:nvSpPr>
        <p:spPr>
          <a:xfrm>
            <a:off x="2297112" y="3387918"/>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38" name="TextBox 37">
            <a:extLst>
              <a:ext uri="{FF2B5EF4-FFF2-40B4-BE49-F238E27FC236}">
                <a16:creationId xmlns:a16="http://schemas.microsoft.com/office/drawing/2014/main" id="{9130EA74-8A35-5124-942E-1032720DD1D7}"/>
              </a:ext>
            </a:extLst>
          </p:cNvPr>
          <p:cNvSpPr txBox="1"/>
          <p:nvPr/>
        </p:nvSpPr>
        <p:spPr>
          <a:xfrm>
            <a:off x="2270238" y="3449385"/>
            <a:ext cx="746012" cy="338554"/>
          </a:xfrm>
          <a:prstGeom prst="rect">
            <a:avLst/>
          </a:prstGeom>
          <a:noFill/>
        </p:spPr>
        <p:txBody>
          <a:bodyPr wrap="square" rtlCol="0">
            <a:spAutoFit/>
          </a:bodyPr>
          <a:lstStyle/>
          <a:p>
            <a:r>
              <a:rPr lang="en-US" sz="1600" b="1" dirty="0" err="1">
                <a:latin typeface="Baskerville Old Face" panose="02020602080505020303" pitchFamily="18" charset="0"/>
              </a:rPr>
              <a:t>Turaif</a:t>
            </a:r>
            <a:endParaRPr lang="en-US" sz="1600" b="1" dirty="0">
              <a:latin typeface="Baskerville Old Face" panose="02020602080505020303" pitchFamily="18" charset="0"/>
            </a:endParaRPr>
          </a:p>
        </p:txBody>
      </p:sp>
      <p:sp>
        <p:nvSpPr>
          <p:cNvPr id="39" name="Flowchart: Connector 38">
            <a:extLst>
              <a:ext uri="{FF2B5EF4-FFF2-40B4-BE49-F238E27FC236}">
                <a16:creationId xmlns:a16="http://schemas.microsoft.com/office/drawing/2014/main" id="{0305A4C0-D98E-01C4-D740-1F880B433A65}"/>
              </a:ext>
            </a:extLst>
          </p:cNvPr>
          <p:cNvSpPr/>
          <p:nvPr/>
        </p:nvSpPr>
        <p:spPr>
          <a:xfrm>
            <a:off x="4159250" y="3710193"/>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40" name="TextBox 39">
            <a:extLst>
              <a:ext uri="{FF2B5EF4-FFF2-40B4-BE49-F238E27FC236}">
                <a16:creationId xmlns:a16="http://schemas.microsoft.com/office/drawing/2014/main" id="{47E58D7A-0E9F-F3EB-664C-691EED5F4DC1}"/>
              </a:ext>
            </a:extLst>
          </p:cNvPr>
          <p:cNvSpPr txBox="1"/>
          <p:nvPr/>
        </p:nvSpPr>
        <p:spPr>
          <a:xfrm>
            <a:off x="4231048" y="3580139"/>
            <a:ext cx="746012" cy="338554"/>
          </a:xfrm>
          <a:prstGeom prst="rect">
            <a:avLst/>
          </a:prstGeom>
          <a:noFill/>
        </p:spPr>
        <p:txBody>
          <a:bodyPr wrap="square" rtlCol="0">
            <a:spAutoFit/>
          </a:bodyPr>
          <a:lstStyle/>
          <a:p>
            <a:r>
              <a:rPr lang="en-US" sz="1600" b="1" dirty="0">
                <a:latin typeface="Baskerville Old Face" panose="02020602080505020303" pitchFamily="18" charset="0"/>
              </a:rPr>
              <a:t>Jubail</a:t>
            </a:r>
          </a:p>
        </p:txBody>
      </p:sp>
      <p:sp>
        <p:nvSpPr>
          <p:cNvPr id="41" name="Flowchart: Connector 40">
            <a:extLst>
              <a:ext uri="{FF2B5EF4-FFF2-40B4-BE49-F238E27FC236}">
                <a16:creationId xmlns:a16="http://schemas.microsoft.com/office/drawing/2014/main" id="{19DFC535-2965-E28B-E63B-B951B88B2816}"/>
              </a:ext>
            </a:extLst>
          </p:cNvPr>
          <p:cNvSpPr/>
          <p:nvPr/>
        </p:nvSpPr>
        <p:spPr>
          <a:xfrm>
            <a:off x="4260607" y="4494539"/>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42" name="TextBox 41">
            <a:extLst>
              <a:ext uri="{FF2B5EF4-FFF2-40B4-BE49-F238E27FC236}">
                <a16:creationId xmlns:a16="http://schemas.microsoft.com/office/drawing/2014/main" id="{144D60EE-7B0C-04D8-AD25-8BB2151B32E3}"/>
              </a:ext>
            </a:extLst>
          </p:cNvPr>
          <p:cNvSpPr txBox="1"/>
          <p:nvPr/>
        </p:nvSpPr>
        <p:spPr>
          <a:xfrm>
            <a:off x="3930650" y="4524520"/>
            <a:ext cx="897447" cy="338554"/>
          </a:xfrm>
          <a:prstGeom prst="rect">
            <a:avLst/>
          </a:prstGeom>
          <a:noFill/>
        </p:spPr>
        <p:txBody>
          <a:bodyPr wrap="square" rtlCol="0">
            <a:spAutoFit/>
          </a:bodyPr>
          <a:lstStyle/>
          <a:p>
            <a:r>
              <a:rPr lang="en-US" sz="1600" b="1" dirty="0">
                <a:latin typeface="Baskerville Old Face" panose="02020602080505020303" pitchFamily="18" charset="0"/>
              </a:rPr>
              <a:t>Khobar</a:t>
            </a:r>
          </a:p>
        </p:txBody>
      </p:sp>
      <p:sp>
        <p:nvSpPr>
          <p:cNvPr id="43" name="Flowchart: Connector 42">
            <a:extLst>
              <a:ext uri="{FF2B5EF4-FFF2-40B4-BE49-F238E27FC236}">
                <a16:creationId xmlns:a16="http://schemas.microsoft.com/office/drawing/2014/main" id="{34162890-8D16-4E1A-8989-FAA8233409D9}"/>
              </a:ext>
            </a:extLst>
          </p:cNvPr>
          <p:cNvSpPr/>
          <p:nvPr/>
        </p:nvSpPr>
        <p:spPr>
          <a:xfrm>
            <a:off x="4401079" y="4139278"/>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44" name="TextBox 43">
            <a:extLst>
              <a:ext uri="{FF2B5EF4-FFF2-40B4-BE49-F238E27FC236}">
                <a16:creationId xmlns:a16="http://schemas.microsoft.com/office/drawing/2014/main" id="{6F78EB7F-1976-BAD5-14FB-2FEBDF4ACD4D}"/>
              </a:ext>
            </a:extLst>
          </p:cNvPr>
          <p:cNvSpPr txBox="1"/>
          <p:nvPr/>
        </p:nvSpPr>
        <p:spPr>
          <a:xfrm>
            <a:off x="3246686" y="4037339"/>
            <a:ext cx="1217364" cy="338554"/>
          </a:xfrm>
          <a:prstGeom prst="rect">
            <a:avLst/>
          </a:prstGeom>
          <a:noFill/>
        </p:spPr>
        <p:txBody>
          <a:bodyPr wrap="square" rtlCol="0">
            <a:spAutoFit/>
          </a:bodyPr>
          <a:lstStyle/>
          <a:p>
            <a:r>
              <a:rPr lang="en-US" sz="1600" b="1" dirty="0">
                <a:latin typeface="Baskerville Old Face" panose="02020602080505020303" pitchFamily="18" charset="0"/>
              </a:rPr>
              <a:t>Ras al Khair</a:t>
            </a:r>
          </a:p>
        </p:txBody>
      </p:sp>
      <p:sp>
        <p:nvSpPr>
          <p:cNvPr id="45" name="Flowchart: Connector 44">
            <a:extLst>
              <a:ext uri="{FF2B5EF4-FFF2-40B4-BE49-F238E27FC236}">
                <a16:creationId xmlns:a16="http://schemas.microsoft.com/office/drawing/2014/main" id="{2A2BE140-20A2-1AC2-5353-F01DCEEA0A0F}"/>
              </a:ext>
            </a:extLst>
          </p:cNvPr>
          <p:cNvSpPr/>
          <p:nvPr/>
        </p:nvSpPr>
        <p:spPr>
          <a:xfrm>
            <a:off x="4464050" y="4459745"/>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50" name="TextBox 49">
            <a:extLst>
              <a:ext uri="{FF2B5EF4-FFF2-40B4-BE49-F238E27FC236}">
                <a16:creationId xmlns:a16="http://schemas.microsoft.com/office/drawing/2014/main" id="{4C6B1F3A-3A69-F3A0-B211-C392D23ACC41}"/>
              </a:ext>
            </a:extLst>
          </p:cNvPr>
          <p:cNvSpPr txBox="1"/>
          <p:nvPr/>
        </p:nvSpPr>
        <p:spPr>
          <a:xfrm>
            <a:off x="4531631" y="4363785"/>
            <a:ext cx="1032636" cy="338554"/>
          </a:xfrm>
          <a:prstGeom prst="rect">
            <a:avLst/>
          </a:prstGeom>
          <a:noFill/>
        </p:spPr>
        <p:txBody>
          <a:bodyPr wrap="square" rtlCol="0">
            <a:spAutoFit/>
          </a:bodyPr>
          <a:lstStyle/>
          <a:p>
            <a:r>
              <a:rPr lang="en-US" sz="1600" b="1" dirty="0">
                <a:latin typeface="Baskerville Old Face" panose="02020602080505020303" pitchFamily="18" charset="0"/>
              </a:rPr>
              <a:t>Bahrain</a:t>
            </a:r>
          </a:p>
        </p:txBody>
      </p:sp>
      <p:sp>
        <p:nvSpPr>
          <p:cNvPr id="51" name="Flowchart: Connector 50">
            <a:extLst>
              <a:ext uri="{FF2B5EF4-FFF2-40B4-BE49-F238E27FC236}">
                <a16:creationId xmlns:a16="http://schemas.microsoft.com/office/drawing/2014/main" id="{5749A723-FA79-BFB4-C430-4C431EA13F67}"/>
              </a:ext>
            </a:extLst>
          </p:cNvPr>
          <p:cNvSpPr/>
          <p:nvPr/>
        </p:nvSpPr>
        <p:spPr>
          <a:xfrm>
            <a:off x="4066387" y="3288876"/>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53" name="TextBox 52">
            <a:extLst>
              <a:ext uri="{FF2B5EF4-FFF2-40B4-BE49-F238E27FC236}">
                <a16:creationId xmlns:a16="http://schemas.microsoft.com/office/drawing/2014/main" id="{F18BE00E-1D55-D06D-A3D3-1E1C3A3341D3}"/>
              </a:ext>
            </a:extLst>
          </p:cNvPr>
          <p:cNvSpPr txBox="1"/>
          <p:nvPr/>
        </p:nvSpPr>
        <p:spPr>
          <a:xfrm>
            <a:off x="3337038" y="3220785"/>
            <a:ext cx="746012" cy="338554"/>
          </a:xfrm>
          <a:prstGeom prst="rect">
            <a:avLst/>
          </a:prstGeom>
          <a:noFill/>
        </p:spPr>
        <p:txBody>
          <a:bodyPr wrap="square" rtlCol="0">
            <a:spAutoFit/>
          </a:bodyPr>
          <a:lstStyle/>
          <a:p>
            <a:r>
              <a:rPr lang="en-US" sz="1600" b="1" dirty="0" err="1">
                <a:latin typeface="Baskerville Old Face" panose="02020602080505020303" pitchFamily="18" charset="0"/>
              </a:rPr>
              <a:t>Khafji</a:t>
            </a:r>
            <a:endParaRPr lang="en-US" sz="1600" b="1" dirty="0">
              <a:latin typeface="Baskerville Old Face" panose="02020602080505020303" pitchFamily="18" charset="0"/>
            </a:endParaRPr>
          </a:p>
        </p:txBody>
      </p:sp>
      <p:sp>
        <p:nvSpPr>
          <p:cNvPr id="54" name="Flowchart: Connector 53">
            <a:extLst>
              <a:ext uri="{FF2B5EF4-FFF2-40B4-BE49-F238E27FC236}">
                <a16:creationId xmlns:a16="http://schemas.microsoft.com/office/drawing/2014/main" id="{B5C7C978-7D84-30D7-7702-89F606205BB0}"/>
              </a:ext>
            </a:extLst>
          </p:cNvPr>
          <p:cNvSpPr/>
          <p:nvPr/>
        </p:nvSpPr>
        <p:spPr>
          <a:xfrm>
            <a:off x="3016250" y="8372713"/>
            <a:ext cx="62971" cy="6146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744"/>
          </a:p>
        </p:txBody>
      </p:sp>
      <p:sp>
        <p:nvSpPr>
          <p:cNvPr id="55" name="TextBox 54">
            <a:extLst>
              <a:ext uri="{FF2B5EF4-FFF2-40B4-BE49-F238E27FC236}">
                <a16:creationId xmlns:a16="http://schemas.microsoft.com/office/drawing/2014/main" id="{CDE3C664-AB7D-D83D-DA59-524B65C1209A}"/>
              </a:ext>
            </a:extLst>
          </p:cNvPr>
          <p:cNvSpPr txBox="1"/>
          <p:nvPr/>
        </p:nvSpPr>
        <p:spPr>
          <a:xfrm>
            <a:off x="3096013" y="8173785"/>
            <a:ext cx="746012" cy="338554"/>
          </a:xfrm>
          <a:prstGeom prst="rect">
            <a:avLst/>
          </a:prstGeom>
          <a:noFill/>
        </p:spPr>
        <p:txBody>
          <a:bodyPr wrap="square" rtlCol="0">
            <a:spAutoFit/>
          </a:bodyPr>
          <a:lstStyle/>
          <a:p>
            <a:r>
              <a:rPr lang="en-US" sz="1600" b="1" dirty="0">
                <a:latin typeface="Baskerville Old Face" panose="02020602080505020303" pitchFamily="18" charset="0"/>
              </a:rPr>
              <a:t>Jizan</a:t>
            </a:r>
          </a:p>
        </p:txBody>
      </p:sp>
      <p:sp>
        <p:nvSpPr>
          <p:cNvPr id="3" name="Freeform 19">
            <a:extLst>
              <a:ext uri="{FF2B5EF4-FFF2-40B4-BE49-F238E27FC236}">
                <a16:creationId xmlns:a16="http://schemas.microsoft.com/office/drawing/2014/main" id="{202D7FD4-BDC6-F7E5-F335-DEA31FB2CFFB}"/>
              </a:ext>
            </a:extLst>
          </p:cNvPr>
          <p:cNvSpPr/>
          <p:nvPr/>
        </p:nvSpPr>
        <p:spPr>
          <a:xfrm>
            <a:off x="4604054" y="6733601"/>
            <a:ext cx="3906138" cy="3218922"/>
          </a:xfrm>
          <a:custGeom>
            <a:avLst/>
            <a:gdLst/>
            <a:ahLst/>
            <a:cxnLst/>
            <a:rect l="l" t="t" r="r" b="b"/>
            <a:pathLst>
              <a:path w="4846875" h="4200535">
                <a:moveTo>
                  <a:pt x="0" y="0"/>
                </a:moveTo>
                <a:lnTo>
                  <a:pt x="4846874" y="0"/>
                </a:lnTo>
                <a:lnTo>
                  <a:pt x="4846874" y="4200535"/>
                </a:lnTo>
                <a:lnTo>
                  <a:pt x="0" y="4200535"/>
                </a:lnTo>
                <a:lnTo>
                  <a:pt x="0" y="0"/>
                </a:lnTo>
                <a:close/>
              </a:path>
            </a:pathLst>
          </a:custGeom>
          <a:blipFill>
            <a:blip r:embed="rId5"/>
            <a:stretch>
              <a:fillRect t="-12680" b="-316345"/>
            </a:stretch>
          </a:blipFill>
        </p:spPr>
      </p:sp>
      <p:grpSp>
        <p:nvGrpSpPr>
          <p:cNvPr id="9" name="Group 4">
            <a:extLst>
              <a:ext uri="{FF2B5EF4-FFF2-40B4-BE49-F238E27FC236}">
                <a16:creationId xmlns:a16="http://schemas.microsoft.com/office/drawing/2014/main" id="{DF228D8E-999D-92E7-EF31-31B598AFDD5D}"/>
              </a:ext>
            </a:extLst>
          </p:cNvPr>
          <p:cNvGrpSpPr/>
          <p:nvPr/>
        </p:nvGrpSpPr>
        <p:grpSpPr>
          <a:xfrm>
            <a:off x="-241618" y="9443401"/>
            <a:ext cx="8043236" cy="507855"/>
            <a:chOff x="0" y="0"/>
            <a:chExt cx="2709333" cy="171069"/>
          </a:xfrm>
        </p:grpSpPr>
        <p:sp>
          <p:nvSpPr>
            <p:cNvPr id="10" name="Freeform 5">
              <a:extLst>
                <a:ext uri="{FF2B5EF4-FFF2-40B4-BE49-F238E27FC236}">
                  <a16:creationId xmlns:a16="http://schemas.microsoft.com/office/drawing/2014/main" id="{AD9DAD63-FE7C-A61E-4FBD-3D4AC0ABD42C}"/>
                </a:ext>
              </a:extLst>
            </p:cNvPr>
            <p:cNvSpPr/>
            <p:nvPr/>
          </p:nvSpPr>
          <p:spPr>
            <a:xfrm>
              <a:off x="0" y="0"/>
              <a:ext cx="2709333" cy="171069"/>
            </a:xfrm>
            <a:custGeom>
              <a:avLst/>
              <a:gdLst/>
              <a:ahLst/>
              <a:cxnLst/>
              <a:rect l="l" t="t" r="r" b="b"/>
              <a:pathLst>
                <a:path w="2709333" h="171069">
                  <a:moveTo>
                    <a:pt x="0" y="0"/>
                  </a:moveTo>
                  <a:lnTo>
                    <a:pt x="2709333" y="0"/>
                  </a:lnTo>
                  <a:lnTo>
                    <a:pt x="2709333" y="171069"/>
                  </a:lnTo>
                  <a:lnTo>
                    <a:pt x="0" y="171069"/>
                  </a:lnTo>
                  <a:close/>
                </a:path>
              </a:pathLst>
            </a:custGeom>
            <a:solidFill>
              <a:srgbClr val="414B3B"/>
            </a:solidFill>
          </p:spPr>
        </p:sp>
        <p:sp>
          <p:nvSpPr>
            <p:cNvPr id="11" name="TextBox 6">
              <a:extLst>
                <a:ext uri="{FF2B5EF4-FFF2-40B4-BE49-F238E27FC236}">
                  <a16:creationId xmlns:a16="http://schemas.microsoft.com/office/drawing/2014/main" id="{8EB7D2F9-B0E0-AF8A-40AC-51BD2573FCA8}"/>
                </a:ext>
              </a:extLst>
            </p:cNvPr>
            <p:cNvSpPr txBox="1"/>
            <p:nvPr/>
          </p:nvSpPr>
          <p:spPr>
            <a:xfrm>
              <a:off x="0" y="-28575"/>
              <a:ext cx="2709333" cy="199644"/>
            </a:xfrm>
            <a:prstGeom prst="rect">
              <a:avLst/>
            </a:prstGeom>
          </p:spPr>
          <p:txBody>
            <a:bodyPr lIns="50800" tIns="50800" rIns="50800" bIns="50800" rtlCol="0" anchor="ctr"/>
            <a:lstStyle/>
            <a:p>
              <a:pPr algn="ctr">
                <a:lnSpc>
                  <a:spcPts val="1960"/>
                </a:lnSpc>
                <a:spcBef>
                  <a:spcPct val="0"/>
                </a:spcBef>
              </a:pPr>
              <a:endParaRPr/>
            </a:p>
          </p:txBody>
        </p:sp>
      </p:grpSp>
      <p:sp>
        <p:nvSpPr>
          <p:cNvPr id="12" name="Freeform 7">
            <a:extLst>
              <a:ext uri="{FF2B5EF4-FFF2-40B4-BE49-F238E27FC236}">
                <a16:creationId xmlns:a16="http://schemas.microsoft.com/office/drawing/2014/main" id="{1CE406C7-58C9-D7FA-06FC-F926BE36C4E1}"/>
              </a:ext>
            </a:extLst>
          </p:cNvPr>
          <p:cNvSpPr/>
          <p:nvPr/>
        </p:nvSpPr>
        <p:spPr>
          <a:xfrm>
            <a:off x="560376" y="9376981"/>
            <a:ext cx="391248" cy="640695"/>
          </a:xfrm>
          <a:custGeom>
            <a:avLst/>
            <a:gdLst/>
            <a:ahLst/>
            <a:cxnLst/>
            <a:rect l="l" t="t" r="r" b="b"/>
            <a:pathLst>
              <a:path w="391248" h="640695">
                <a:moveTo>
                  <a:pt x="0" y="0"/>
                </a:moveTo>
                <a:lnTo>
                  <a:pt x="391248" y="0"/>
                </a:lnTo>
                <a:lnTo>
                  <a:pt x="391248" y="640695"/>
                </a:lnTo>
                <a:lnTo>
                  <a:pt x="0" y="640695"/>
                </a:lnTo>
                <a:lnTo>
                  <a:pt x="0" y="0"/>
                </a:lnTo>
                <a:close/>
              </a:path>
            </a:pathLst>
          </a:custGeom>
          <a:blipFill>
            <a:blip r:embed="rId6"/>
            <a:stretch>
              <a:fillRect/>
            </a:stretch>
          </a:blipFill>
        </p:spPr>
      </p:sp>
      <p:sp>
        <p:nvSpPr>
          <p:cNvPr id="15" name="TextBox 11">
            <a:extLst>
              <a:ext uri="{FF2B5EF4-FFF2-40B4-BE49-F238E27FC236}">
                <a16:creationId xmlns:a16="http://schemas.microsoft.com/office/drawing/2014/main" id="{A4E01E2A-2E4B-130C-838B-C627F0591BB0}"/>
              </a:ext>
            </a:extLst>
          </p:cNvPr>
          <p:cNvSpPr txBox="1"/>
          <p:nvPr/>
        </p:nvSpPr>
        <p:spPr>
          <a:xfrm>
            <a:off x="4246736" y="9588788"/>
            <a:ext cx="2557264" cy="134196"/>
          </a:xfrm>
          <a:prstGeom prst="rect">
            <a:avLst/>
          </a:prstGeom>
        </p:spPr>
        <p:txBody>
          <a:bodyPr lIns="0" tIns="0" rIns="0" bIns="0" rtlCol="0" anchor="t">
            <a:spAutoFit/>
          </a:bodyPr>
          <a:lstStyle/>
          <a:p>
            <a:pPr algn="r">
              <a:lnSpc>
                <a:spcPts val="1119"/>
              </a:lnSpc>
            </a:pPr>
            <a:r>
              <a:rPr lang="en-US" sz="799" b="1" dirty="0">
                <a:solidFill>
                  <a:srgbClr val="FFFFFF"/>
                </a:solidFill>
                <a:latin typeface="Montserrat Ultra-Bold"/>
                <a:ea typeface="Montserrat Ultra-Bold"/>
                <a:cs typeface="Montserrat Ultra-Bold"/>
                <a:sym typeface="Montserrat Ultra-Bold"/>
              </a:rPr>
              <a:t>Our Locations.  |  PAGE 07</a:t>
            </a:r>
          </a:p>
        </p:txBody>
      </p:sp>
    </p:spTree>
    <p:extLst>
      <p:ext uri="{BB962C8B-B14F-4D97-AF65-F5344CB8AC3E}">
        <p14:creationId xmlns:p14="http://schemas.microsoft.com/office/powerpoint/2010/main" val="757021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6584" y="9132747"/>
            <a:ext cx="8313169" cy="1096232"/>
            <a:chOff x="0" y="0"/>
            <a:chExt cx="2979252" cy="392865"/>
          </a:xfrm>
        </p:grpSpPr>
        <p:sp>
          <p:nvSpPr>
            <p:cNvPr id="3" name="Freeform 3"/>
            <p:cNvSpPr/>
            <p:nvPr/>
          </p:nvSpPr>
          <p:spPr>
            <a:xfrm>
              <a:off x="0" y="0"/>
              <a:ext cx="2979252" cy="392865"/>
            </a:xfrm>
            <a:custGeom>
              <a:avLst/>
              <a:gdLst/>
              <a:ahLst/>
              <a:cxnLst/>
              <a:rect l="l" t="t" r="r" b="b"/>
              <a:pathLst>
                <a:path w="2979252" h="392865">
                  <a:moveTo>
                    <a:pt x="0" y="0"/>
                  </a:moveTo>
                  <a:lnTo>
                    <a:pt x="2979252" y="0"/>
                  </a:lnTo>
                  <a:lnTo>
                    <a:pt x="2979252" y="392865"/>
                  </a:lnTo>
                  <a:lnTo>
                    <a:pt x="0" y="392865"/>
                  </a:lnTo>
                  <a:close/>
                </a:path>
              </a:pathLst>
            </a:custGeom>
            <a:solidFill>
              <a:srgbClr val="5D5340"/>
            </a:solidFill>
          </p:spPr>
        </p:sp>
        <p:sp>
          <p:nvSpPr>
            <p:cNvPr id="4" name="TextBox 4"/>
            <p:cNvSpPr txBox="1"/>
            <p:nvPr/>
          </p:nvSpPr>
          <p:spPr>
            <a:xfrm>
              <a:off x="0" y="-28575"/>
              <a:ext cx="2979252" cy="421440"/>
            </a:xfrm>
            <a:prstGeom prst="rect">
              <a:avLst/>
            </a:prstGeom>
          </p:spPr>
          <p:txBody>
            <a:bodyPr lIns="50800" tIns="50800" rIns="50800" bIns="50800" rtlCol="0" anchor="ctr"/>
            <a:lstStyle/>
            <a:p>
              <a:pPr algn="ctr">
                <a:lnSpc>
                  <a:spcPts val="1960"/>
                </a:lnSpc>
                <a:spcBef>
                  <a:spcPct val="0"/>
                </a:spcBef>
              </a:pPr>
              <a:endParaRPr/>
            </a:p>
          </p:txBody>
        </p:sp>
      </p:grpSp>
      <p:sp>
        <p:nvSpPr>
          <p:cNvPr id="5" name="TextBox 5"/>
          <p:cNvSpPr txBox="1"/>
          <p:nvPr/>
        </p:nvSpPr>
        <p:spPr>
          <a:xfrm>
            <a:off x="756000" y="870300"/>
            <a:ext cx="6048000" cy="2324100"/>
          </a:xfrm>
          <a:prstGeom prst="rect">
            <a:avLst/>
          </a:prstGeom>
        </p:spPr>
        <p:txBody>
          <a:bodyPr lIns="0" tIns="0" rIns="0" bIns="0" rtlCol="0" anchor="t">
            <a:spAutoFit/>
          </a:bodyPr>
          <a:lstStyle/>
          <a:p>
            <a:pPr algn="l">
              <a:lnSpc>
                <a:spcPts val="6000"/>
              </a:lnSpc>
            </a:pPr>
            <a:r>
              <a:rPr lang="en-US" sz="6000" b="1">
                <a:solidFill>
                  <a:srgbClr val="292928"/>
                </a:solidFill>
                <a:latin typeface="Montserrat Ultra-Bold"/>
                <a:ea typeface="Montserrat Ultra-Bold"/>
                <a:cs typeface="Montserrat Ultra-Bold"/>
                <a:sym typeface="Montserrat Ultra-Bold"/>
              </a:rPr>
              <a:t>CONTACT INFORMATION</a:t>
            </a:r>
          </a:p>
          <a:p>
            <a:pPr algn="l">
              <a:lnSpc>
                <a:spcPts val="6000"/>
              </a:lnSpc>
            </a:pPr>
            <a:endParaRPr lang="en-US" sz="6000" b="1">
              <a:solidFill>
                <a:srgbClr val="292928"/>
              </a:solidFill>
              <a:latin typeface="Montserrat Ultra-Bold"/>
              <a:ea typeface="Montserrat Ultra-Bold"/>
              <a:cs typeface="Montserrat Ultra-Bold"/>
              <a:sym typeface="Montserrat Ultra-Bold"/>
            </a:endParaRPr>
          </a:p>
        </p:txBody>
      </p:sp>
      <p:sp>
        <p:nvSpPr>
          <p:cNvPr id="6" name="TextBox 6"/>
          <p:cNvSpPr txBox="1"/>
          <p:nvPr/>
        </p:nvSpPr>
        <p:spPr>
          <a:xfrm>
            <a:off x="1118058" y="7431714"/>
            <a:ext cx="963622" cy="174559"/>
          </a:xfrm>
          <a:prstGeom prst="rect">
            <a:avLst/>
          </a:prstGeom>
        </p:spPr>
        <p:txBody>
          <a:bodyPr lIns="0" tIns="0" rIns="0" bIns="0" rtlCol="0" anchor="t">
            <a:spAutoFit/>
          </a:bodyPr>
          <a:lstStyle/>
          <a:p>
            <a:pPr algn="ctr">
              <a:lnSpc>
                <a:spcPts val="1403"/>
              </a:lnSpc>
            </a:pPr>
            <a:r>
              <a:rPr lang="en-US" sz="1002">
                <a:solidFill>
                  <a:srgbClr val="FFFFFF"/>
                </a:solidFill>
                <a:latin typeface="Montserrat"/>
                <a:ea typeface="Montserrat"/>
                <a:cs typeface="Montserrat"/>
                <a:sym typeface="Montserrat"/>
              </a:rPr>
              <a:t>Position</a:t>
            </a:r>
          </a:p>
        </p:txBody>
      </p:sp>
      <p:sp>
        <p:nvSpPr>
          <p:cNvPr id="7" name="TextBox 7"/>
          <p:cNvSpPr txBox="1"/>
          <p:nvPr/>
        </p:nvSpPr>
        <p:spPr>
          <a:xfrm>
            <a:off x="3298189" y="7428078"/>
            <a:ext cx="963622" cy="174559"/>
          </a:xfrm>
          <a:prstGeom prst="rect">
            <a:avLst/>
          </a:prstGeom>
        </p:spPr>
        <p:txBody>
          <a:bodyPr lIns="0" tIns="0" rIns="0" bIns="0" rtlCol="0" anchor="t">
            <a:spAutoFit/>
          </a:bodyPr>
          <a:lstStyle/>
          <a:p>
            <a:pPr algn="ctr">
              <a:lnSpc>
                <a:spcPts val="1403"/>
              </a:lnSpc>
            </a:pPr>
            <a:r>
              <a:rPr lang="en-US" sz="1002">
                <a:solidFill>
                  <a:srgbClr val="FFFFFF"/>
                </a:solidFill>
                <a:latin typeface="Montserrat"/>
                <a:ea typeface="Montserrat"/>
                <a:cs typeface="Montserrat"/>
                <a:sym typeface="Montserrat"/>
              </a:rPr>
              <a:t>Position</a:t>
            </a:r>
          </a:p>
        </p:txBody>
      </p:sp>
      <p:sp>
        <p:nvSpPr>
          <p:cNvPr id="8" name="TextBox 8"/>
          <p:cNvSpPr txBox="1"/>
          <p:nvPr/>
        </p:nvSpPr>
        <p:spPr>
          <a:xfrm>
            <a:off x="5116569" y="7428078"/>
            <a:ext cx="1687431" cy="174537"/>
          </a:xfrm>
          <a:prstGeom prst="rect">
            <a:avLst/>
          </a:prstGeom>
        </p:spPr>
        <p:txBody>
          <a:bodyPr lIns="0" tIns="0" rIns="0" bIns="0" rtlCol="0" anchor="t">
            <a:spAutoFit/>
          </a:bodyPr>
          <a:lstStyle/>
          <a:p>
            <a:pPr algn="ctr">
              <a:lnSpc>
                <a:spcPts val="1403"/>
              </a:lnSpc>
            </a:pPr>
            <a:r>
              <a:rPr lang="en-US" sz="1002">
                <a:solidFill>
                  <a:srgbClr val="FFFFFF"/>
                </a:solidFill>
                <a:latin typeface="Montserrat"/>
                <a:ea typeface="Montserrat"/>
                <a:cs typeface="Montserrat"/>
                <a:sym typeface="Montserrat"/>
              </a:rPr>
              <a:t>Position</a:t>
            </a:r>
          </a:p>
        </p:txBody>
      </p:sp>
      <p:sp>
        <p:nvSpPr>
          <p:cNvPr id="9" name="TextBox 9"/>
          <p:cNvSpPr txBox="1"/>
          <p:nvPr/>
        </p:nvSpPr>
        <p:spPr>
          <a:xfrm>
            <a:off x="5510220" y="7428078"/>
            <a:ext cx="900130" cy="174559"/>
          </a:xfrm>
          <a:prstGeom prst="rect">
            <a:avLst/>
          </a:prstGeom>
        </p:spPr>
        <p:txBody>
          <a:bodyPr lIns="0" tIns="0" rIns="0" bIns="0" rtlCol="0" anchor="t">
            <a:spAutoFit/>
          </a:bodyPr>
          <a:lstStyle/>
          <a:p>
            <a:pPr algn="ctr">
              <a:lnSpc>
                <a:spcPts val="1403"/>
              </a:lnSpc>
            </a:pPr>
            <a:r>
              <a:rPr lang="en-US" sz="1002">
                <a:solidFill>
                  <a:srgbClr val="FFFFFF"/>
                </a:solidFill>
                <a:latin typeface="Montserrat"/>
                <a:ea typeface="Montserrat"/>
                <a:cs typeface="Montserrat"/>
                <a:sym typeface="Montserrat"/>
              </a:rPr>
              <a:t>Position</a:t>
            </a:r>
          </a:p>
        </p:txBody>
      </p:sp>
      <p:sp>
        <p:nvSpPr>
          <p:cNvPr id="10" name="TextBox 10"/>
          <p:cNvSpPr txBox="1"/>
          <p:nvPr/>
        </p:nvSpPr>
        <p:spPr>
          <a:xfrm>
            <a:off x="1002879" y="9186304"/>
            <a:ext cx="5554243" cy="198120"/>
          </a:xfrm>
          <a:prstGeom prst="rect">
            <a:avLst/>
          </a:prstGeom>
        </p:spPr>
        <p:txBody>
          <a:bodyPr lIns="0" tIns="0" rIns="0" bIns="0" rtlCol="0" anchor="t">
            <a:spAutoFit/>
          </a:bodyPr>
          <a:lstStyle/>
          <a:p>
            <a:pPr algn="ctr">
              <a:lnSpc>
                <a:spcPts val="1679"/>
              </a:lnSpc>
            </a:pPr>
            <a:r>
              <a:rPr lang="en-US" sz="1200" b="1">
                <a:solidFill>
                  <a:srgbClr val="FFFFFF"/>
                </a:solidFill>
                <a:latin typeface="Montserrat Bold"/>
                <a:ea typeface="Montserrat Bold"/>
                <a:cs typeface="Montserrat Bold"/>
                <a:sym typeface="Montserrat Bold"/>
              </a:rPr>
              <a:t>Success is never owned, is leased and the rent is due Every day.</a:t>
            </a:r>
          </a:p>
        </p:txBody>
      </p:sp>
      <p:grpSp>
        <p:nvGrpSpPr>
          <p:cNvPr id="11" name="Group 11"/>
          <p:cNvGrpSpPr/>
          <p:nvPr/>
        </p:nvGrpSpPr>
        <p:grpSpPr>
          <a:xfrm>
            <a:off x="-376584" y="9458657"/>
            <a:ext cx="8313169" cy="477343"/>
            <a:chOff x="0" y="0"/>
            <a:chExt cx="2979252" cy="171069"/>
          </a:xfrm>
        </p:grpSpPr>
        <p:sp>
          <p:nvSpPr>
            <p:cNvPr id="12" name="Freeform 12"/>
            <p:cNvSpPr/>
            <p:nvPr/>
          </p:nvSpPr>
          <p:spPr>
            <a:xfrm>
              <a:off x="0" y="0"/>
              <a:ext cx="2979252" cy="171069"/>
            </a:xfrm>
            <a:custGeom>
              <a:avLst/>
              <a:gdLst/>
              <a:ahLst/>
              <a:cxnLst/>
              <a:rect l="l" t="t" r="r" b="b"/>
              <a:pathLst>
                <a:path w="2979252" h="171069">
                  <a:moveTo>
                    <a:pt x="0" y="0"/>
                  </a:moveTo>
                  <a:lnTo>
                    <a:pt x="2979252" y="0"/>
                  </a:lnTo>
                  <a:lnTo>
                    <a:pt x="2979252" y="171069"/>
                  </a:lnTo>
                  <a:lnTo>
                    <a:pt x="0" y="171069"/>
                  </a:lnTo>
                  <a:close/>
                </a:path>
              </a:pathLst>
            </a:custGeom>
            <a:solidFill>
              <a:srgbClr val="414B3B"/>
            </a:solidFill>
          </p:spPr>
          <p:txBody>
            <a:bodyPr/>
            <a:lstStyle/>
            <a:p>
              <a:endParaRPr lang="en-US" dirty="0"/>
            </a:p>
          </p:txBody>
        </p:sp>
        <p:sp>
          <p:nvSpPr>
            <p:cNvPr id="13" name="TextBox 13"/>
            <p:cNvSpPr txBox="1"/>
            <p:nvPr/>
          </p:nvSpPr>
          <p:spPr>
            <a:xfrm>
              <a:off x="0" y="-28575"/>
              <a:ext cx="2979252" cy="199644"/>
            </a:xfrm>
            <a:prstGeom prst="rect">
              <a:avLst/>
            </a:prstGeom>
          </p:spPr>
          <p:txBody>
            <a:bodyPr lIns="50800" tIns="50800" rIns="50800" bIns="50800" rtlCol="0" anchor="ctr"/>
            <a:lstStyle/>
            <a:p>
              <a:pPr algn="ctr">
                <a:lnSpc>
                  <a:spcPts val="1960"/>
                </a:lnSpc>
                <a:spcBef>
                  <a:spcPct val="0"/>
                </a:spcBef>
              </a:pPr>
              <a:endParaRPr/>
            </a:p>
          </p:txBody>
        </p:sp>
      </p:grpSp>
      <p:sp>
        <p:nvSpPr>
          <p:cNvPr id="14" name="TextBox 14"/>
          <p:cNvSpPr txBox="1"/>
          <p:nvPr/>
        </p:nvSpPr>
        <p:spPr>
          <a:xfrm>
            <a:off x="4246736" y="9588788"/>
            <a:ext cx="2557264" cy="165100"/>
          </a:xfrm>
          <a:prstGeom prst="rect">
            <a:avLst/>
          </a:prstGeom>
        </p:spPr>
        <p:txBody>
          <a:bodyPr lIns="0" tIns="0" rIns="0" bIns="0" rtlCol="0" anchor="t">
            <a:spAutoFit/>
          </a:bodyPr>
          <a:lstStyle/>
          <a:p>
            <a:pPr algn="r">
              <a:lnSpc>
                <a:spcPts val="1399"/>
              </a:lnSpc>
            </a:pPr>
            <a:r>
              <a:rPr lang="en-US" sz="999" b="1" dirty="0">
                <a:solidFill>
                  <a:srgbClr val="FFFFFF"/>
                </a:solidFill>
                <a:latin typeface="Montserrat Ultra-Bold"/>
                <a:ea typeface="Montserrat Ultra-Bold"/>
                <a:cs typeface="Montserrat Ultra-Bold"/>
                <a:sym typeface="Montserrat Ultra-Bold"/>
              </a:rPr>
              <a:t>CONTACT INFORMATION  |  PAGE 08</a:t>
            </a:r>
          </a:p>
        </p:txBody>
      </p:sp>
      <p:sp>
        <p:nvSpPr>
          <p:cNvPr id="15" name="TextBox 15"/>
          <p:cNvSpPr txBox="1"/>
          <p:nvPr/>
        </p:nvSpPr>
        <p:spPr>
          <a:xfrm>
            <a:off x="756000" y="2752332"/>
            <a:ext cx="6602903" cy="1939442"/>
          </a:xfrm>
          <a:prstGeom prst="rect">
            <a:avLst/>
          </a:prstGeom>
        </p:spPr>
        <p:txBody>
          <a:bodyPr lIns="0" tIns="0" rIns="0" bIns="0" rtlCol="0" anchor="t">
            <a:spAutoFit/>
          </a:bodyPr>
          <a:lstStyle/>
          <a:p>
            <a:pPr algn="l">
              <a:lnSpc>
                <a:spcPts val="2160"/>
              </a:lnSpc>
            </a:pPr>
            <a:r>
              <a:rPr lang="en-US" sz="1200" b="1" dirty="0">
                <a:solidFill>
                  <a:srgbClr val="292928"/>
                </a:solidFill>
                <a:latin typeface="Montserrat" panose="00000500000000000000" pitchFamily="2" charset="0"/>
                <a:ea typeface="Arimo Bold" panose="020B0604020202020204" charset="0"/>
                <a:cs typeface="Arimo Bold" panose="020B0604020202020204" charset="0"/>
                <a:sym typeface="Arimo Bold"/>
              </a:rPr>
              <a:t>Jadeer United Motors </a:t>
            </a:r>
          </a:p>
          <a:p>
            <a:pPr algn="l">
              <a:lnSpc>
                <a:spcPts val="2160"/>
              </a:lnSpc>
            </a:pPr>
            <a:r>
              <a:rPr lang="en-US" sz="1200" b="1" dirty="0">
                <a:solidFill>
                  <a:srgbClr val="292928"/>
                </a:solidFill>
                <a:latin typeface="Montserrat" panose="00000500000000000000" pitchFamily="2" charset="0"/>
                <a:ea typeface="Arimo Bold" panose="020B0604020202020204" charset="0"/>
                <a:cs typeface="Arimo Bold" panose="020B0604020202020204" charset="0"/>
                <a:sym typeface="Arimo Bold"/>
              </a:rPr>
              <a:t>Headquarters</a:t>
            </a:r>
            <a:r>
              <a:rPr lang="en-US" sz="1200" dirty="0">
                <a:solidFill>
                  <a:srgbClr val="292928"/>
                </a:solidFill>
                <a:latin typeface="Montserrat" panose="00000500000000000000" pitchFamily="2" charset="0"/>
                <a:ea typeface="Arimo Bold" panose="020B0604020202020204" charset="0"/>
                <a:cs typeface="Arimo Bold" panose="020B0604020202020204" charset="0"/>
                <a:sym typeface="Arimo"/>
              </a:rPr>
              <a:t>: </a:t>
            </a:r>
          </a:p>
          <a:p>
            <a:pPr algn="l">
              <a:lnSpc>
                <a:spcPts val="2160"/>
              </a:lnSpc>
            </a:pPr>
            <a:r>
              <a:rPr lang="en-US" sz="1200" b="1" dirty="0">
                <a:solidFill>
                  <a:srgbClr val="292928"/>
                </a:solidFill>
                <a:latin typeface="Montserrat" panose="00000500000000000000" pitchFamily="2" charset="0"/>
                <a:ea typeface="Arimo Bold" panose="020B0604020202020204" charset="0"/>
                <a:cs typeface="Arimo Bold" panose="020B0604020202020204" charset="0"/>
                <a:sym typeface="Arimo"/>
              </a:rPr>
              <a:t>Bahrain:</a:t>
            </a:r>
            <a:r>
              <a:rPr lang="en-US" sz="1200" dirty="0">
                <a:solidFill>
                  <a:srgbClr val="292928"/>
                </a:solidFill>
                <a:latin typeface="Montserrat" panose="00000500000000000000" pitchFamily="2" charset="0"/>
                <a:ea typeface="Arimo Bold" panose="020B0604020202020204" charset="0"/>
                <a:cs typeface="Arimo Bold" panose="020B0604020202020204" charset="0"/>
                <a:sym typeface="Arimo"/>
              </a:rPr>
              <a:t> [ </a:t>
            </a:r>
            <a:r>
              <a:rPr lang="en-US" sz="1200" dirty="0" err="1">
                <a:solidFill>
                  <a:srgbClr val="292928"/>
                </a:solidFill>
                <a:latin typeface="Montserrat" panose="00000500000000000000" pitchFamily="2" charset="0"/>
                <a:ea typeface="Arimo Bold" panose="020B0604020202020204" charset="0"/>
                <a:cs typeface="Arimo Bold" panose="020B0604020202020204" charset="0"/>
                <a:sym typeface="Arimo"/>
              </a:rPr>
              <a:t>Amwaj</a:t>
            </a:r>
            <a:r>
              <a:rPr lang="en-US" sz="1200" dirty="0">
                <a:solidFill>
                  <a:srgbClr val="292928"/>
                </a:solidFill>
                <a:latin typeface="Montserrat" panose="00000500000000000000" pitchFamily="2" charset="0"/>
                <a:ea typeface="Arimo Bold" panose="020B0604020202020204" charset="0"/>
                <a:cs typeface="Arimo Bold" panose="020B0604020202020204" charset="0"/>
                <a:sym typeface="Arimo"/>
              </a:rPr>
              <a:t> ]   [+973 6666 6064]</a:t>
            </a:r>
          </a:p>
          <a:p>
            <a:pPr algn="l">
              <a:lnSpc>
                <a:spcPts val="2160"/>
              </a:lnSpc>
            </a:pPr>
            <a:r>
              <a:rPr lang="en-US" sz="1200" b="1" dirty="0">
                <a:solidFill>
                  <a:srgbClr val="292928"/>
                </a:solidFill>
                <a:latin typeface="Montserrat" panose="00000500000000000000" pitchFamily="2" charset="0"/>
                <a:ea typeface="Arimo Bold" panose="020B0604020202020204" charset="0"/>
                <a:cs typeface="Arimo Bold" panose="020B0604020202020204" charset="0"/>
                <a:sym typeface="Arimo Bold"/>
              </a:rPr>
              <a:t>Branch Offices:</a:t>
            </a:r>
          </a:p>
          <a:p>
            <a:pPr marL="259080" lvl="1" indent="-129540" algn="l">
              <a:lnSpc>
                <a:spcPts val="2160"/>
              </a:lnSpc>
              <a:buFont typeface="Arial"/>
              <a:buChar char="•"/>
            </a:pPr>
            <a:r>
              <a:rPr lang="en-US" sz="1200" b="1" dirty="0">
                <a:solidFill>
                  <a:srgbClr val="292928"/>
                </a:solidFill>
                <a:latin typeface="Montserrat" panose="00000500000000000000" pitchFamily="2" charset="0"/>
                <a:ea typeface="Arimo Bold" panose="020B0604020202020204" charset="0"/>
                <a:cs typeface="Arimo Bold" panose="020B0604020202020204" charset="0"/>
                <a:sym typeface="Arimo"/>
              </a:rPr>
              <a:t>Saudi Arabia:</a:t>
            </a:r>
            <a:r>
              <a:rPr lang="en-US" sz="1200" dirty="0">
                <a:solidFill>
                  <a:srgbClr val="292928"/>
                </a:solidFill>
                <a:latin typeface="Montserrat" panose="00000500000000000000" pitchFamily="2" charset="0"/>
                <a:ea typeface="Arimo Bold" panose="020B0604020202020204" charset="0"/>
                <a:cs typeface="Arimo Bold" panose="020B0604020202020204" charset="0"/>
                <a:sym typeface="Arimo"/>
              </a:rPr>
              <a:t> [ Khobar ]   [+</a:t>
            </a:r>
            <a:r>
              <a:rPr lang="pt-BR" sz="1200" b="0" i="0" u="none" strike="noStrike" baseline="0" dirty="0">
                <a:solidFill>
                  <a:srgbClr val="292928"/>
                </a:solidFill>
                <a:latin typeface="Montserrat" panose="00000500000000000000" pitchFamily="2" charset="0"/>
                <a:ea typeface="Arimo Bold" panose="020B0604020202020204" charset="0"/>
                <a:cs typeface="Arimo Bold" panose="020B0604020202020204" charset="0"/>
              </a:rPr>
              <a:t>966 5</a:t>
            </a:r>
            <a:r>
              <a:rPr lang="pt-BR" sz="1200" dirty="0">
                <a:solidFill>
                  <a:srgbClr val="292928"/>
                </a:solidFill>
                <a:latin typeface="Montserrat" panose="00000500000000000000" pitchFamily="2" charset="0"/>
                <a:ea typeface="Arimo Bold" panose="020B0604020202020204" charset="0"/>
                <a:cs typeface="Arimo Bold" panose="020B0604020202020204" charset="0"/>
              </a:rPr>
              <a:t>6887 7769</a:t>
            </a:r>
            <a:r>
              <a:rPr lang="en-US" sz="1200" dirty="0">
                <a:solidFill>
                  <a:srgbClr val="292928"/>
                </a:solidFill>
                <a:latin typeface="Montserrat" panose="00000500000000000000" pitchFamily="2" charset="0"/>
                <a:ea typeface="Arimo Bold" panose="020B0604020202020204" charset="0"/>
                <a:cs typeface="Arimo Bold" panose="020B0604020202020204" charset="0"/>
                <a:sym typeface="Arimo"/>
              </a:rPr>
              <a:t>]</a:t>
            </a:r>
          </a:p>
          <a:p>
            <a:pPr marL="259080" lvl="1" indent="-129540" algn="l">
              <a:lnSpc>
                <a:spcPts val="2160"/>
              </a:lnSpc>
              <a:buFont typeface="Arial"/>
              <a:buChar char="•"/>
            </a:pPr>
            <a:r>
              <a:rPr lang="en-US" sz="1200" b="1" dirty="0">
                <a:solidFill>
                  <a:srgbClr val="292928"/>
                </a:solidFill>
                <a:latin typeface="Montserrat" panose="00000500000000000000" pitchFamily="2" charset="0"/>
                <a:ea typeface="Arimo Bold" panose="020B0604020202020204" charset="0"/>
                <a:cs typeface="Arimo Bold" panose="020B0604020202020204" charset="0"/>
                <a:sym typeface="Arimo"/>
              </a:rPr>
              <a:t>Oman: </a:t>
            </a:r>
            <a:r>
              <a:rPr lang="en-US" sz="1200" dirty="0">
                <a:solidFill>
                  <a:srgbClr val="292928"/>
                </a:solidFill>
                <a:latin typeface="Montserrat" panose="00000500000000000000" pitchFamily="2" charset="0"/>
                <a:ea typeface="Arimo Bold" panose="020B0604020202020204" charset="0"/>
                <a:cs typeface="Arimo Bold" panose="020B0604020202020204" charset="0"/>
                <a:sym typeface="Arimo"/>
              </a:rPr>
              <a:t>[ Muscat ]   [+968 7745 9000]</a:t>
            </a:r>
          </a:p>
          <a:p>
            <a:pPr algn="l">
              <a:lnSpc>
                <a:spcPts val="2160"/>
              </a:lnSpc>
            </a:pPr>
            <a:endParaRPr lang="en-US" sz="1200" dirty="0">
              <a:solidFill>
                <a:srgbClr val="292928"/>
              </a:solidFill>
              <a:latin typeface="Montserrat" panose="00000500000000000000" pitchFamily="2" charset="0"/>
              <a:ea typeface="Arimo Bold" panose="020B0604020202020204" charset="0"/>
              <a:cs typeface="Arimo Bold" panose="020B0604020202020204" charset="0"/>
              <a:sym typeface="Arimo"/>
            </a:endParaRPr>
          </a:p>
        </p:txBody>
      </p:sp>
      <p:sp>
        <p:nvSpPr>
          <p:cNvPr id="16" name="TextBox 16"/>
          <p:cNvSpPr txBox="1"/>
          <p:nvPr/>
        </p:nvSpPr>
        <p:spPr>
          <a:xfrm>
            <a:off x="756000" y="4482244"/>
            <a:ext cx="6602903" cy="1618841"/>
          </a:xfrm>
          <a:prstGeom prst="rect">
            <a:avLst/>
          </a:prstGeom>
        </p:spPr>
        <p:txBody>
          <a:bodyPr lIns="0" tIns="0" rIns="0" bIns="0" rtlCol="0" anchor="t">
            <a:spAutoFit/>
          </a:bodyPr>
          <a:lstStyle/>
          <a:p>
            <a:pPr algn="l">
              <a:lnSpc>
                <a:spcPts val="2160"/>
              </a:lnSpc>
            </a:pPr>
            <a:r>
              <a:rPr lang="en-US" sz="1200" b="1" dirty="0">
                <a:solidFill>
                  <a:srgbClr val="292928"/>
                </a:solidFill>
                <a:latin typeface="Montserrat" panose="00000500000000000000" pitchFamily="2" charset="0"/>
                <a:ea typeface="Arimo Bold" panose="020B0604020202020204" charset="0"/>
                <a:cs typeface="Arimo Bold" panose="020B0604020202020204" charset="0"/>
                <a:sym typeface="Arimo Bold"/>
              </a:rPr>
              <a:t>Email:</a:t>
            </a:r>
          </a:p>
          <a:p>
            <a:pPr algn="l">
              <a:lnSpc>
                <a:spcPts val="2100"/>
              </a:lnSpc>
              <a:buFont typeface="Arial" panose="020B0604020202020204" pitchFamily="34" charset="0"/>
              <a:buChar char="•"/>
            </a:pPr>
            <a:r>
              <a:rPr lang="en-US" sz="1200" b="1" i="0" u="none" strike="noStrike" dirty="0">
                <a:solidFill>
                  <a:srgbClr val="292928"/>
                </a:solidFill>
                <a:effectLst/>
                <a:latin typeface="Montserrat" panose="00000500000000000000" pitchFamily="2" charset="0"/>
                <a:ea typeface="Arimo Bold" panose="020B0604020202020204" charset="0"/>
                <a:cs typeface="Arimo Bold" panose="020B0604020202020204" charset="0"/>
              </a:rPr>
              <a:t>Customer Support: </a:t>
            </a:r>
            <a:r>
              <a:rPr lang="en-US" sz="1200" i="0" u="none" strike="noStrike" dirty="0">
                <a:solidFill>
                  <a:srgbClr val="292928"/>
                </a:solidFill>
                <a:effectLst/>
                <a:latin typeface="Montserrat" panose="00000500000000000000" pitchFamily="2" charset="0"/>
                <a:ea typeface="Arimo Bold" panose="020B0604020202020204" charset="0"/>
                <a:cs typeface="Arimo Bold" panose="020B0604020202020204" charset="0"/>
              </a:rPr>
              <a:t>Maisara@jadeergulf.com</a:t>
            </a:r>
          </a:p>
          <a:p>
            <a:pPr algn="l">
              <a:lnSpc>
                <a:spcPts val="2100"/>
              </a:lnSpc>
              <a:buFont typeface="Arial" panose="020B0604020202020204" pitchFamily="34" charset="0"/>
              <a:buChar char="•"/>
            </a:pPr>
            <a:r>
              <a:rPr lang="en-US" sz="1200" b="1" i="0" u="none" strike="noStrike" dirty="0">
                <a:solidFill>
                  <a:srgbClr val="292928"/>
                </a:solidFill>
                <a:effectLst/>
                <a:latin typeface="Montserrat" panose="00000500000000000000" pitchFamily="2" charset="0"/>
                <a:ea typeface="Arimo Bold" panose="020B0604020202020204" charset="0"/>
                <a:cs typeface="Arimo Bold" panose="020B0604020202020204" charset="0"/>
              </a:rPr>
              <a:t>Sales Team: </a:t>
            </a:r>
            <a:r>
              <a:rPr lang="en-US" sz="1200" i="0" u="none" strike="noStrike" dirty="0">
                <a:solidFill>
                  <a:srgbClr val="292928"/>
                </a:solidFill>
                <a:effectLst/>
                <a:latin typeface="Montserrat" panose="00000500000000000000" pitchFamily="2" charset="0"/>
                <a:ea typeface="Arimo Bold" panose="020B0604020202020204" charset="0"/>
                <a:cs typeface="Arimo Bold" panose="020B0604020202020204" charset="0"/>
              </a:rPr>
              <a:t>sales@jadeergulf.com</a:t>
            </a:r>
          </a:p>
          <a:p>
            <a:pPr>
              <a:lnSpc>
                <a:spcPts val="2100"/>
              </a:lnSpc>
              <a:buFont typeface="Arial" panose="020B0604020202020204" pitchFamily="34" charset="0"/>
              <a:buChar char="•"/>
            </a:pPr>
            <a:r>
              <a:rPr lang="en-US" sz="1200" b="1" i="0" u="none" strike="noStrike" dirty="0">
                <a:solidFill>
                  <a:srgbClr val="292928"/>
                </a:solidFill>
                <a:effectLst/>
                <a:latin typeface="Montserrat" panose="00000500000000000000" pitchFamily="2" charset="0"/>
                <a:ea typeface="Arimo Bold" panose="020B0604020202020204" charset="0"/>
                <a:cs typeface="Arimo Bold" panose="020B0604020202020204" charset="0"/>
              </a:rPr>
              <a:t>General Inquiries:</a:t>
            </a:r>
            <a:r>
              <a:rPr lang="en-US" sz="1200" i="0" u="none" strike="noStrike" dirty="0">
                <a:solidFill>
                  <a:srgbClr val="292928"/>
                </a:solidFill>
                <a:effectLst/>
                <a:latin typeface="Montserrat" panose="00000500000000000000" pitchFamily="2" charset="0"/>
                <a:ea typeface="Arimo Bold" panose="020B0604020202020204" charset="0"/>
                <a:cs typeface="Arimo Bold" panose="020B0604020202020204" charset="0"/>
              </a:rPr>
              <a:t> info@jadeergulf.com</a:t>
            </a:r>
            <a:endParaRPr lang="en-US" sz="1200" i="0" dirty="0">
              <a:solidFill>
                <a:srgbClr val="292928"/>
              </a:solidFill>
              <a:effectLst/>
              <a:latin typeface="Montserrat" panose="00000500000000000000" pitchFamily="2" charset="0"/>
              <a:ea typeface="Arimo Bold" panose="020B0604020202020204" charset="0"/>
              <a:cs typeface="Arimo Bold" panose="020B0604020202020204" charset="0"/>
            </a:endParaRPr>
          </a:p>
          <a:p>
            <a:pPr algn="l">
              <a:lnSpc>
                <a:spcPts val="2160"/>
              </a:lnSpc>
            </a:pPr>
            <a:r>
              <a:rPr lang="en-US" sz="1200" b="1" dirty="0">
                <a:solidFill>
                  <a:srgbClr val="292928"/>
                </a:solidFill>
                <a:latin typeface="Montserrat" panose="00000500000000000000" pitchFamily="2" charset="0"/>
                <a:ea typeface="Arimo Bold" panose="020B0604020202020204" charset="0"/>
                <a:cs typeface="Arimo Bold" panose="020B0604020202020204" charset="0"/>
                <a:sym typeface="Arimo Bold"/>
              </a:rPr>
              <a:t>Website: </a:t>
            </a:r>
            <a:r>
              <a:rPr lang="en-US" sz="1200" b="1" u="sng" dirty="0">
                <a:solidFill>
                  <a:srgbClr val="292928"/>
                </a:solidFill>
                <a:latin typeface="Montserrat" panose="00000500000000000000" pitchFamily="2" charset="0"/>
                <a:ea typeface="Arimo Bold" panose="020B0604020202020204" charset="0"/>
                <a:cs typeface="Arimo Bold" panose="020B0604020202020204" charset="0"/>
                <a:sym typeface="Arimo Bold"/>
                <a:hlinkClick r:id="rId2" tooltip="http://www.jadeerunited.com/"/>
              </a:rPr>
              <a:t>www.jadeerunited.com</a:t>
            </a:r>
          </a:p>
          <a:p>
            <a:pPr algn="l">
              <a:lnSpc>
                <a:spcPts val="2160"/>
              </a:lnSpc>
            </a:pPr>
            <a:endParaRPr lang="en-US" sz="1200" b="1" u="sng" dirty="0">
              <a:solidFill>
                <a:srgbClr val="292928"/>
              </a:solidFill>
              <a:latin typeface="Montserrat" panose="00000500000000000000" pitchFamily="2" charset="0"/>
              <a:ea typeface="Arimo Bold" panose="020B0604020202020204" charset="0"/>
              <a:cs typeface="Arimo Bold" panose="020B0604020202020204" charset="0"/>
              <a:sym typeface="Arimo Bold"/>
              <a:hlinkClick r:id="rId2" tooltip="http://www.jadeerunited.com/"/>
            </a:endParaRPr>
          </a:p>
        </p:txBody>
      </p:sp>
      <p:sp>
        <p:nvSpPr>
          <p:cNvPr id="17" name="TextBox 17"/>
          <p:cNvSpPr txBox="1"/>
          <p:nvPr/>
        </p:nvSpPr>
        <p:spPr>
          <a:xfrm>
            <a:off x="756000" y="5976468"/>
            <a:ext cx="6602903" cy="1378134"/>
          </a:xfrm>
          <a:prstGeom prst="rect">
            <a:avLst/>
          </a:prstGeom>
        </p:spPr>
        <p:txBody>
          <a:bodyPr lIns="0" tIns="0" rIns="0" bIns="0" rtlCol="0" anchor="t">
            <a:spAutoFit/>
          </a:bodyPr>
          <a:lstStyle/>
          <a:p>
            <a:pPr algn="l">
              <a:lnSpc>
                <a:spcPts val="2160"/>
              </a:lnSpc>
            </a:pPr>
            <a:r>
              <a:rPr lang="en-US" sz="1200" b="1" dirty="0">
                <a:solidFill>
                  <a:srgbClr val="292928"/>
                </a:solidFill>
                <a:latin typeface="Montserrat" panose="00000500000000000000" pitchFamily="2" charset="0"/>
                <a:ea typeface="Arimo Bold"/>
                <a:cs typeface="Arimo Bold"/>
                <a:sym typeface="Arimo Bold"/>
              </a:rPr>
              <a:t>Business Hours:</a:t>
            </a:r>
          </a:p>
          <a:p>
            <a:pPr marL="259080" lvl="1" indent="-129540" algn="l">
              <a:lnSpc>
                <a:spcPts val="2160"/>
              </a:lnSpc>
              <a:buFont typeface="Arial"/>
              <a:buChar char="•"/>
            </a:pPr>
            <a:r>
              <a:rPr lang="en-US" sz="1200" b="1" dirty="0">
                <a:solidFill>
                  <a:srgbClr val="292928"/>
                </a:solidFill>
                <a:latin typeface="Montserrat" panose="00000500000000000000" pitchFamily="2" charset="0"/>
                <a:ea typeface="Arimo Bold"/>
                <a:cs typeface="Arimo Bold"/>
                <a:sym typeface="Arimo Bold"/>
              </a:rPr>
              <a:t>Sunday to Thursday: </a:t>
            </a:r>
            <a:r>
              <a:rPr lang="en-US" sz="1200" dirty="0">
                <a:solidFill>
                  <a:srgbClr val="292928"/>
                </a:solidFill>
                <a:latin typeface="Montserrat" panose="00000500000000000000" pitchFamily="2" charset="0"/>
                <a:ea typeface="Arimo"/>
                <a:cs typeface="Arimo"/>
                <a:sym typeface="Arimo"/>
              </a:rPr>
              <a:t>8:30 AM - 5:30 PM</a:t>
            </a:r>
          </a:p>
          <a:p>
            <a:pPr marL="259080" lvl="1" indent="-129540" algn="l">
              <a:lnSpc>
                <a:spcPts val="2160"/>
              </a:lnSpc>
              <a:buFont typeface="Arial"/>
              <a:buChar char="•"/>
            </a:pPr>
            <a:r>
              <a:rPr lang="en-US" sz="1200" b="1" dirty="0">
                <a:solidFill>
                  <a:srgbClr val="292928"/>
                </a:solidFill>
                <a:latin typeface="Montserrat" panose="00000500000000000000" pitchFamily="2" charset="0"/>
                <a:ea typeface="Arimo Bold"/>
                <a:cs typeface="Arimo Bold"/>
                <a:sym typeface="Arimo Bold"/>
              </a:rPr>
              <a:t>Friday: Closed</a:t>
            </a:r>
          </a:p>
          <a:p>
            <a:pPr marL="259080" lvl="1" indent="-129540" algn="l">
              <a:lnSpc>
                <a:spcPts val="2160"/>
              </a:lnSpc>
              <a:buFont typeface="Arial"/>
              <a:buChar char="•"/>
            </a:pPr>
            <a:r>
              <a:rPr lang="en-US" sz="1200" b="1" dirty="0">
                <a:solidFill>
                  <a:srgbClr val="292928"/>
                </a:solidFill>
                <a:latin typeface="Montserrat" panose="00000500000000000000" pitchFamily="2" charset="0"/>
                <a:ea typeface="Arimo Bold"/>
                <a:cs typeface="Arimo Bold"/>
                <a:sym typeface="Arimo Bold"/>
              </a:rPr>
              <a:t>Saturday:</a:t>
            </a:r>
            <a:r>
              <a:rPr lang="en-US" sz="1200" dirty="0">
                <a:solidFill>
                  <a:srgbClr val="292928"/>
                </a:solidFill>
                <a:latin typeface="Montserrat" panose="00000500000000000000" pitchFamily="2" charset="0"/>
                <a:ea typeface="Arimo"/>
                <a:cs typeface="Arimo"/>
                <a:sym typeface="Arimo"/>
              </a:rPr>
              <a:t> 9:00 AM - 1:00 PM</a:t>
            </a:r>
          </a:p>
          <a:p>
            <a:pPr algn="l">
              <a:lnSpc>
                <a:spcPts val="2160"/>
              </a:lnSpc>
            </a:pPr>
            <a:endParaRPr lang="en-US" sz="1200" dirty="0">
              <a:solidFill>
                <a:srgbClr val="292928"/>
              </a:solidFill>
              <a:latin typeface="Montserrat" panose="00000500000000000000" pitchFamily="2" charset="0"/>
              <a:ea typeface="Arimo"/>
              <a:cs typeface="Arimo"/>
              <a:sym typeface="Arimo"/>
            </a:endParaRPr>
          </a:p>
        </p:txBody>
      </p:sp>
      <p:sp>
        <p:nvSpPr>
          <p:cNvPr id="18" name="Freeform 18"/>
          <p:cNvSpPr/>
          <p:nvPr/>
        </p:nvSpPr>
        <p:spPr>
          <a:xfrm>
            <a:off x="560376" y="9376981"/>
            <a:ext cx="391248" cy="640695"/>
          </a:xfrm>
          <a:custGeom>
            <a:avLst/>
            <a:gdLst/>
            <a:ahLst/>
            <a:cxnLst/>
            <a:rect l="l" t="t" r="r" b="b"/>
            <a:pathLst>
              <a:path w="391248" h="640695">
                <a:moveTo>
                  <a:pt x="0" y="0"/>
                </a:moveTo>
                <a:lnTo>
                  <a:pt x="391248" y="0"/>
                </a:lnTo>
                <a:lnTo>
                  <a:pt x="391248" y="640695"/>
                </a:lnTo>
                <a:lnTo>
                  <a:pt x="0" y="640695"/>
                </a:lnTo>
                <a:lnTo>
                  <a:pt x="0" y="0"/>
                </a:lnTo>
                <a:close/>
              </a:path>
            </a:pathLst>
          </a:custGeom>
          <a:blipFill>
            <a:blip r:embed="rId3"/>
            <a:stretch>
              <a:fillRect/>
            </a:stretch>
          </a:blipFill>
        </p:spPr>
      </p:sp>
      <p:sp>
        <p:nvSpPr>
          <p:cNvPr id="19" name="Freeform 19"/>
          <p:cNvSpPr/>
          <p:nvPr/>
        </p:nvSpPr>
        <p:spPr>
          <a:xfrm>
            <a:off x="3986912" y="5176446"/>
            <a:ext cx="4846875" cy="4200535"/>
          </a:xfrm>
          <a:custGeom>
            <a:avLst/>
            <a:gdLst/>
            <a:ahLst/>
            <a:cxnLst/>
            <a:rect l="l" t="t" r="r" b="b"/>
            <a:pathLst>
              <a:path w="4846875" h="4200535">
                <a:moveTo>
                  <a:pt x="0" y="0"/>
                </a:moveTo>
                <a:lnTo>
                  <a:pt x="4846874" y="0"/>
                </a:lnTo>
                <a:lnTo>
                  <a:pt x="4846874" y="4200535"/>
                </a:lnTo>
                <a:lnTo>
                  <a:pt x="0" y="4200535"/>
                </a:lnTo>
                <a:lnTo>
                  <a:pt x="0" y="0"/>
                </a:lnTo>
                <a:close/>
              </a:path>
            </a:pathLst>
          </a:custGeom>
          <a:blipFill>
            <a:blip r:embed="rId4"/>
            <a:stretch>
              <a:fillRect t="-12680" b="-316345"/>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14B3B"/>
        </a:solidFill>
        <a:effectLst/>
      </p:bgPr>
    </p:bg>
    <p:spTree>
      <p:nvGrpSpPr>
        <p:cNvPr id="1" name=""/>
        <p:cNvGrpSpPr/>
        <p:nvPr/>
      </p:nvGrpSpPr>
      <p:grpSpPr>
        <a:xfrm>
          <a:off x="0" y="0"/>
          <a:ext cx="0" cy="0"/>
          <a:chOff x="0" y="0"/>
          <a:chExt cx="0" cy="0"/>
        </a:xfrm>
      </p:grpSpPr>
      <p:grpSp>
        <p:nvGrpSpPr>
          <p:cNvPr id="2" name="Group 2"/>
          <p:cNvGrpSpPr/>
          <p:nvPr/>
        </p:nvGrpSpPr>
        <p:grpSpPr>
          <a:xfrm>
            <a:off x="-502499" y="8996900"/>
            <a:ext cx="8362161" cy="2268000"/>
            <a:chOff x="0" y="0"/>
            <a:chExt cx="2996810" cy="812800"/>
          </a:xfrm>
        </p:grpSpPr>
        <p:sp>
          <p:nvSpPr>
            <p:cNvPr id="3" name="Freeform 3"/>
            <p:cNvSpPr/>
            <p:nvPr/>
          </p:nvSpPr>
          <p:spPr>
            <a:xfrm>
              <a:off x="0" y="0"/>
              <a:ext cx="2996810" cy="812800"/>
            </a:xfrm>
            <a:custGeom>
              <a:avLst/>
              <a:gdLst/>
              <a:ahLst/>
              <a:cxnLst/>
              <a:rect l="l" t="t" r="r" b="b"/>
              <a:pathLst>
                <a:path w="2996810" h="812800">
                  <a:moveTo>
                    <a:pt x="0" y="0"/>
                  </a:moveTo>
                  <a:lnTo>
                    <a:pt x="2996810" y="0"/>
                  </a:lnTo>
                  <a:lnTo>
                    <a:pt x="2996810" y="812800"/>
                  </a:lnTo>
                  <a:lnTo>
                    <a:pt x="0" y="812800"/>
                  </a:lnTo>
                  <a:close/>
                </a:path>
              </a:pathLst>
            </a:custGeom>
            <a:solidFill>
              <a:srgbClr val="FFF9F3"/>
            </a:solidFill>
          </p:spPr>
        </p:sp>
        <p:sp>
          <p:nvSpPr>
            <p:cNvPr id="4" name="TextBox 4"/>
            <p:cNvSpPr txBox="1"/>
            <p:nvPr/>
          </p:nvSpPr>
          <p:spPr>
            <a:xfrm>
              <a:off x="0" y="-28575"/>
              <a:ext cx="2996810" cy="841375"/>
            </a:xfrm>
            <a:prstGeom prst="rect">
              <a:avLst/>
            </a:prstGeom>
          </p:spPr>
          <p:txBody>
            <a:bodyPr lIns="50800" tIns="50800" rIns="50800" bIns="50800" rtlCol="0" anchor="ctr"/>
            <a:lstStyle/>
            <a:p>
              <a:pPr algn="ctr">
                <a:lnSpc>
                  <a:spcPts val="1960"/>
                </a:lnSpc>
                <a:spcBef>
                  <a:spcPct val="0"/>
                </a:spcBef>
              </a:pPr>
              <a:endParaRPr/>
            </a:p>
          </p:txBody>
        </p:sp>
      </p:grpSp>
      <p:sp>
        <p:nvSpPr>
          <p:cNvPr id="5" name="AutoShape 5"/>
          <p:cNvSpPr/>
          <p:nvPr/>
        </p:nvSpPr>
        <p:spPr>
          <a:xfrm>
            <a:off x="-299662" y="8949275"/>
            <a:ext cx="8159324" cy="0"/>
          </a:xfrm>
          <a:prstGeom prst="line">
            <a:avLst/>
          </a:prstGeom>
          <a:ln w="95250" cap="flat">
            <a:solidFill>
              <a:srgbClr val="5D5340"/>
            </a:solidFill>
            <a:prstDash val="solid"/>
            <a:headEnd type="none" w="sm" len="sm"/>
            <a:tailEnd type="none" w="sm" len="sm"/>
          </a:ln>
        </p:spPr>
      </p:sp>
      <p:sp>
        <p:nvSpPr>
          <p:cNvPr id="6" name="Freeform 6"/>
          <p:cNvSpPr/>
          <p:nvPr/>
        </p:nvSpPr>
        <p:spPr>
          <a:xfrm>
            <a:off x="2403432" y="-720883"/>
            <a:ext cx="2753135" cy="4508441"/>
          </a:xfrm>
          <a:custGeom>
            <a:avLst/>
            <a:gdLst/>
            <a:ahLst/>
            <a:cxnLst/>
            <a:rect l="l" t="t" r="r" b="b"/>
            <a:pathLst>
              <a:path w="2753135" h="4508441">
                <a:moveTo>
                  <a:pt x="0" y="0"/>
                </a:moveTo>
                <a:lnTo>
                  <a:pt x="2753136" y="0"/>
                </a:lnTo>
                <a:lnTo>
                  <a:pt x="2753136" y="4508441"/>
                </a:lnTo>
                <a:lnTo>
                  <a:pt x="0" y="4508441"/>
                </a:lnTo>
                <a:lnTo>
                  <a:pt x="0" y="0"/>
                </a:lnTo>
                <a:close/>
              </a:path>
            </a:pathLst>
          </a:custGeom>
          <a:blipFill>
            <a:blip r:embed="rId2"/>
            <a:stretch>
              <a:fillRect/>
            </a:stretch>
          </a:blipFill>
        </p:spPr>
      </p:sp>
      <p:sp>
        <p:nvSpPr>
          <p:cNvPr id="7" name="TextBox 7"/>
          <p:cNvSpPr txBox="1"/>
          <p:nvPr/>
        </p:nvSpPr>
        <p:spPr>
          <a:xfrm>
            <a:off x="953539" y="9429905"/>
            <a:ext cx="5850461" cy="1006109"/>
          </a:xfrm>
          <a:prstGeom prst="rect">
            <a:avLst/>
          </a:prstGeom>
        </p:spPr>
        <p:txBody>
          <a:bodyPr lIns="0" tIns="0" rIns="0" bIns="0" rtlCol="0" anchor="t">
            <a:spAutoFit/>
          </a:bodyPr>
          <a:lstStyle/>
          <a:p>
            <a:pPr algn="ctr">
              <a:lnSpc>
                <a:spcPts val="1959"/>
              </a:lnSpc>
            </a:pPr>
            <a:r>
              <a:rPr lang="en-US" sz="1399" b="1" spc="69" dirty="0">
                <a:solidFill>
                  <a:srgbClr val="414B3B"/>
                </a:solidFill>
                <a:latin typeface="Montserrat Bold"/>
                <a:ea typeface="Montserrat Bold"/>
                <a:cs typeface="Montserrat Bold"/>
                <a:sym typeface="Montserrat Bold"/>
              </a:rPr>
              <a:t>www.Jadeerunited.com </a:t>
            </a:r>
          </a:p>
          <a:p>
            <a:pPr algn="ctr">
              <a:lnSpc>
                <a:spcPts val="1959"/>
              </a:lnSpc>
            </a:pPr>
            <a:r>
              <a:rPr lang="en-US" sz="1400" b="1" dirty="0">
                <a:solidFill>
                  <a:srgbClr val="292928"/>
                </a:solidFill>
                <a:latin typeface="Montserrat Bold" panose="00000800000000000000" charset="0"/>
                <a:ea typeface="Arimo"/>
                <a:cs typeface="Arimo"/>
                <a:sym typeface="Arimo"/>
              </a:rPr>
              <a:t>+</a:t>
            </a:r>
            <a:r>
              <a:rPr lang="pt-BR" sz="1400" b="1" i="0" u="none" strike="noStrike" baseline="0" dirty="0">
                <a:solidFill>
                  <a:srgbClr val="292928"/>
                </a:solidFill>
                <a:latin typeface="Montserrat Bold" panose="00000800000000000000" charset="0"/>
              </a:rPr>
              <a:t>966 5</a:t>
            </a:r>
            <a:r>
              <a:rPr lang="pt-BR" sz="1400" b="1" dirty="0">
                <a:solidFill>
                  <a:srgbClr val="292928"/>
                </a:solidFill>
                <a:latin typeface="Montserrat Bold" panose="00000800000000000000" charset="0"/>
              </a:rPr>
              <a:t>6887 7769 </a:t>
            </a:r>
            <a:r>
              <a:rPr lang="en-US" sz="1399" b="1" spc="69" dirty="0">
                <a:solidFill>
                  <a:srgbClr val="414B3B"/>
                </a:solidFill>
                <a:latin typeface="Montserrat Bold" panose="00000800000000000000" charset="0"/>
                <a:ea typeface="Montserrat Bold"/>
                <a:cs typeface="Montserrat Bold"/>
                <a:sym typeface="Montserrat Bold"/>
              </a:rPr>
              <a:t>+973 66666064 +968 7745 9000 </a:t>
            </a:r>
          </a:p>
          <a:p>
            <a:pPr algn="ctr">
              <a:lnSpc>
                <a:spcPts val="1959"/>
              </a:lnSpc>
            </a:pPr>
            <a:r>
              <a:rPr lang="en-US" sz="1399" b="1" spc="69" dirty="0">
                <a:solidFill>
                  <a:srgbClr val="414B3B"/>
                </a:solidFill>
                <a:latin typeface="Montserrat Bold"/>
                <a:ea typeface="Montserrat Bold"/>
                <a:cs typeface="Montserrat Bold"/>
                <a:sym typeface="Montserrat Bold"/>
              </a:rPr>
              <a:t> info@jadeergulf.com</a:t>
            </a:r>
          </a:p>
          <a:p>
            <a:pPr algn="ctr">
              <a:lnSpc>
                <a:spcPts val="1959"/>
              </a:lnSpc>
            </a:pPr>
            <a:endParaRPr lang="en-US" sz="1399" b="1" spc="69" dirty="0">
              <a:solidFill>
                <a:srgbClr val="414B3B"/>
              </a:solidFill>
              <a:latin typeface="Montserrat Bold"/>
              <a:ea typeface="Montserrat Bold"/>
              <a:cs typeface="Montserrat Bold"/>
              <a:sym typeface="Montserrat Bold"/>
            </a:endParaRPr>
          </a:p>
        </p:txBody>
      </p:sp>
      <p:sp>
        <p:nvSpPr>
          <p:cNvPr id="8" name="TextBox 8"/>
          <p:cNvSpPr txBox="1"/>
          <p:nvPr/>
        </p:nvSpPr>
        <p:spPr>
          <a:xfrm>
            <a:off x="756000" y="2723757"/>
            <a:ext cx="6048000" cy="5128261"/>
          </a:xfrm>
          <a:prstGeom prst="rect">
            <a:avLst/>
          </a:prstGeom>
        </p:spPr>
        <p:txBody>
          <a:bodyPr lIns="0" tIns="0" rIns="0" bIns="0" rtlCol="0" anchor="t">
            <a:spAutoFit/>
          </a:bodyPr>
          <a:lstStyle/>
          <a:p>
            <a:pPr algn="ctr">
              <a:lnSpc>
                <a:spcPts val="3599"/>
              </a:lnSpc>
            </a:pPr>
            <a:r>
              <a:rPr lang="en-US" sz="1999" b="1">
                <a:solidFill>
                  <a:srgbClr val="E0DBC5"/>
                </a:solidFill>
                <a:latin typeface="Arimo Bold"/>
                <a:ea typeface="Arimo Bold"/>
                <a:cs typeface="Arimo Bold"/>
                <a:sym typeface="Arimo Bold"/>
              </a:rPr>
              <a:t>Strategic Focus Our strategic plan </a:t>
            </a:r>
          </a:p>
          <a:p>
            <a:pPr algn="ctr">
              <a:lnSpc>
                <a:spcPts val="3419"/>
              </a:lnSpc>
            </a:pPr>
            <a:r>
              <a:rPr lang="en-US" sz="1899">
                <a:solidFill>
                  <a:srgbClr val="E0DBC5"/>
                </a:solidFill>
                <a:latin typeface="Arimo"/>
                <a:ea typeface="Arimo"/>
                <a:cs typeface="Arimo"/>
                <a:sym typeface="Arimo"/>
              </a:rPr>
              <a:t>focuses on enhancing digital capabilities, expanding market penetration in  Bahrain, Saudi Arabia, and Oman, and introducing sustainable transportation solutions like hybrid vehicle leasing. </a:t>
            </a:r>
          </a:p>
          <a:p>
            <a:pPr algn="ctr">
              <a:lnSpc>
                <a:spcPts val="3419"/>
              </a:lnSpc>
            </a:pPr>
            <a:r>
              <a:rPr lang="en-US" sz="1899">
                <a:solidFill>
                  <a:srgbClr val="E0DBC5"/>
                </a:solidFill>
                <a:latin typeface="Arimo"/>
                <a:ea typeface="Arimo"/>
                <a:cs typeface="Arimo"/>
                <a:sym typeface="Arimo"/>
              </a:rPr>
              <a:t>We are committed to continuous innovation to keep pace with market demands and to exceed the expectations of our clients.</a:t>
            </a:r>
          </a:p>
          <a:p>
            <a:pPr algn="ctr">
              <a:lnSpc>
                <a:spcPts val="3419"/>
              </a:lnSpc>
            </a:pPr>
            <a:r>
              <a:rPr lang="en-US" sz="1899">
                <a:solidFill>
                  <a:srgbClr val="E0DBC5"/>
                </a:solidFill>
                <a:latin typeface="Arimo"/>
                <a:ea typeface="Arimo"/>
                <a:cs typeface="Arimo"/>
                <a:sym typeface="Arimo"/>
              </a:rPr>
              <a:t>Commitment to Sustainability Aligned with global standards and local initiatives like  Bahrain, Saudi Arabia, and Oman Vision 2030.</a:t>
            </a:r>
          </a:p>
          <a:p>
            <a:pPr algn="l">
              <a:lnSpc>
                <a:spcPts val="3419"/>
              </a:lnSpc>
            </a:pPr>
            <a:endParaRPr lang="en-US" sz="1899">
              <a:solidFill>
                <a:srgbClr val="E0DBC5"/>
              </a:solidFill>
              <a:latin typeface="Arimo"/>
              <a:ea typeface="Arimo"/>
              <a:cs typeface="Arimo"/>
              <a:sym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772</Words>
  <Application>Microsoft Office PowerPoint</Application>
  <PresentationFormat>Custom</PresentationFormat>
  <Paragraphs>91</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Arimo</vt:lpstr>
      <vt:lpstr>Arial</vt:lpstr>
      <vt:lpstr>Montserrat</vt:lpstr>
      <vt:lpstr>Arimo Bold</vt:lpstr>
      <vt:lpstr>Baskerville Old Face</vt:lpstr>
      <vt:lpstr>Montserrat Bold</vt:lpstr>
      <vt:lpstr>Montserrat Ultra-Bold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jadeerunited.com</dc:title>
  <dc:creator>Z a</dc:creator>
  <cp:lastModifiedBy>Z a</cp:lastModifiedBy>
  <cp:revision>6</cp:revision>
  <dcterms:created xsi:type="dcterms:W3CDTF">2006-08-16T00:00:00Z</dcterms:created>
  <dcterms:modified xsi:type="dcterms:W3CDTF">2025-05-27T08:18:59Z</dcterms:modified>
  <dc:identifier>DAGodVZFqvQ</dc:identifier>
</cp:coreProperties>
</file>